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9"/>
  </p:notesMasterIdLst>
  <p:sldIdLst>
    <p:sldId id="256" r:id="rId3"/>
    <p:sldId id="257" r:id="rId4"/>
    <p:sldId id="292" r:id="rId5"/>
    <p:sldId id="293" r:id="rId6"/>
    <p:sldId id="285" r:id="rId7"/>
    <p:sldId id="289" r:id="rId8"/>
    <p:sldId id="286" r:id="rId9"/>
    <p:sldId id="287" r:id="rId10"/>
    <p:sldId id="284" r:id="rId11"/>
    <p:sldId id="296" r:id="rId12"/>
    <p:sldId id="294" r:id="rId13"/>
    <p:sldId id="258" r:id="rId14"/>
    <p:sldId id="288" r:id="rId15"/>
    <p:sldId id="259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281" r:id="rId38"/>
  </p:sldIdLst>
  <p:sldSz cx="13004800" cy="9753600"/>
  <p:notesSz cx="6858000" cy="9144000"/>
  <p:defaultTextStyle>
    <a:defPPr marL="0" marR="0" indent="0" algn="l" defTabSz="91393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484" algn="ctr" defTabSz="58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6964" algn="ctr" defTabSz="58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448" algn="ctr" defTabSz="58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3931" algn="ctr" defTabSz="58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416" algn="ctr" defTabSz="58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0894" algn="ctr" defTabSz="58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599381" algn="ctr" defTabSz="58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7864" algn="ctr" defTabSz="5839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7" autoAdjust="0"/>
    <p:restoredTop sz="84229" autoAdjust="0"/>
  </p:normalViewPr>
  <p:slideViewPr>
    <p:cSldViewPr snapToGrid="0" snapToObjects="1">
      <p:cViewPr>
        <p:scale>
          <a:sx n="64" d="100"/>
          <a:sy n="64" d="100"/>
        </p:scale>
        <p:origin x="-2472" y="-3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52380126602253E-2"/>
          <c:y val="5.429380000000001E-2"/>
          <c:w val="0.89830926983326664"/>
          <c:h val="0.730416293120769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Профессиональных заболеваний на 10000 работников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1.7900000000000003</c:v>
                </c:pt>
                <c:pt idx="1">
                  <c:v>1.7400000000000002</c:v>
                </c:pt>
                <c:pt idx="2">
                  <c:v>1.6500000000000001</c:v>
                </c:pt>
                <c:pt idx="3">
                  <c:v>1.47</c:v>
                </c:pt>
                <c:pt idx="4">
                  <c:v>1.31</c:v>
                </c:pt>
                <c:pt idx="5">
                  <c:v>1.1700000000000002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126656"/>
        <c:axId val="32636928"/>
      </c:barChart>
      <c:catAx>
        <c:axId val="33126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/>
          <a:lstStyle/>
          <a:p>
            <a:pPr>
              <a:defRPr sz="1600" baseline="0"/>
            </a:pPr>
            <a:endParaRPr lang="ru-RU"/>
          </a:p>
        </c:txPr>
        <c:crossAx val="32636928"/>
        <c:crosses val="autoZero"/>
        <c:auto val="1"/>
        <c:lblAlgn val="ctr"/>
        <c:lblOffset val="100"/>
        <c:noMultiLvlLbl val="1"/>
      </c:catAx>
      <c:valAx>
        <c:axId val="3263692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ru-RU"/>
          </a:p>
        </c:txPr>
        <c:crossAx val="33126656"/>
        <c:crosses val="autoZero"/>
        <c:crossBetween val="between"/>
        <c:majorUnit val="2"/>
        <c:minorUnit val="0.1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8343700000000003"/>
          <c:w val="1"/>
          <c:h val="0.1165630000000000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900" b="0" i="0" u="none" strike="noStrike">
              <a:solidFill>
                <a:srgbClr val="000000"/>
              </a:solidFill>
              <a:latin typeface="Helvetica Light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9100000000003"/>
          <c:y val="5.429380000000001E-2"/>
          <c:w val="0.74381593111289823"/>
          <c:h val="0.730416293120769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Число лиц с подозрением на профессиональное заболевание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136</c:v>
                </c:pt>
                <c:pt idx="1">
                  <c:v>128</c:v>
                </c:pt>
                <c:pt idx="2">
                  <c:v>158</c:v>
                </c:pt>
                <c:pt idx="3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Число лиц с впервые установленным профессиональным заболеванием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3"/>
              <c:layout>
                <c:manualLayout>
                  <c:x val="2.1913948754662214E-3"/>
                  <c:y val="8.187414012126584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7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78</c:v>
                </c:pt>
                <c:pt idx="1">
                  <c:v>63</c:v>
                </c:pt>
                <c:pt idx="2">
                  <c:v>68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1106048"/>
        <c:axId val="41120128"/>
      </c:barChart>
      <c:catAx>
        <c:axId val="4110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ru-RU"/>
          </a:p>
        </c:txPr>
        <c:crossAx val="41120128"/>
        <c:crosses val="autoZero"/>
        <c:auto val="1"/>
        <c:lblAlgn val="ctr"/>
        <c:lblOffset val="100"/>
        <c:noMultiLvlLbl val="1"/>
      </c:catAx>
      <c:valAx>
        <c:axId val="4112012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ru-RU"/>
          </a:p>
        </c:txPr>
        <c:crossAx val="41106048"/>
        <c:crosses val="autoZero"/>
        <c:crossBetween val="between"/>
        <c:majorUnit val="75"/>
        <c:minorUnit val="37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8343699999999992"/>
          <c:w val="1"/>
          <c:h val="0.116563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900" b="0" i="0" u="none" strike="noStrike">
              <a:solidFill>
                <a:srgbClr val="000000"/>
              </a:solidFill>
              <a:latin typeface="Helvetica Light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52380126602239E-2"/>
          <c:y val="5.429380000000001E-2"/>
          <c:w val="0.92804760044863177"/>
          <c:h val="0.730416293120769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Подозрений на профзаболевание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2"/>
              <c:layout>
                <c:manualLayout>
                  <c:x val="2.1022885894313981E-3"/>
                  <c:y val="3.29582632135116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11442947156991E-3"/>
                  <c:y val="1.17637752489768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3432884147097E-3"/>
                  <c:y val="3.29582632135116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3.29582632135116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Нижневартовская ГП</c:v>
                </c:pt>
                <c:pt idx="1">
                  <c:v>Пыть-Яхская ОКБ</c:v>
                </c:pt>
                <c:pt idx="2">
                  <c:v>Березовская РБ</c:v>
                </c:pt>
                <c:pt idx="3">
                  <c:v>Няганская ГП</c:v>
                </c:pt>
                <c:pt idx="4">
                  <c:v>Лангепасская ГБ</c:v>
                </c:pt>
                <c:pt idx="5">
                  <c:v>Пионерская РБ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1155968"/>
        <c:axId val="42615936"/>
      </c:barChart>
      <c:catAx>
        <c:axId val="41155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/>
          <a:lstStyle/>
          <a:p>
            <a:pPr>
              <a:defRPr sz="1200"/>
            </a:pPr>
            <a:endParaRPr lang="ru-RU"/>
          </a:p>
        </c:txPr>
        <c:crossAx val="42615936"/>
        <c:crosses val="autoZero"/>
        <c:auto val="1"/>
        <c:lblAlgn val="ctr"/>
        <c:lblOffset val="100"/>
        <c:noMultiLvlLbl val="1"/>
      </c:catAx>
      <c:valAx>
        <c:axId val="4261593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ru-RU"/>
          </a:p>
        </c:txPr>
        <c:crossAx val="41155968"/>
        <c:crosses val="autoZero"/>
        <c:crossBetween val="between"/>
        <c:majorUnit val="25"/>
        <c:minorUnit val="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8343699999999992"/>
          <c:w val="1"/>
          <c:h val="0.116563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900" b="0" i="0" u="none" strike="noStrike">
              <a:solidFill>
                <a:srgbClr val="000000"/>
              </a:solidFill>
              <a:latin typeface="Helvetica Light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9.2800600000000011E-2"/>
          <c:y val="2.4260138525799627E-2"/>
          <c:w val="0.90219899999999997"/>
          <c:h val="0.897753700375979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ХМАО-Югра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1.8518518518518517E-2"/>
                  <c:y val="7.6624388004180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629629629630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75925925925927E-2"/>
                  <c:y val="1.9156097001045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0.70000000000000007</c:v>
                </c:pt>
                <c:pt idx="1">
                  <c:v>0.46</c:v>
                </c:pt>
                <c:pt idx="2">
                  <c:v>0.31000000000000005</c:v>
                </c:pt>
              </c:numCache>
            </c:numRef>
          </c:val>
        </c:ser>
        <c:ser>
          <c:idx val="1"/>
          <c:order val="1"/>
          <c:tx>
            <c:v>РФ</c:v>
          </c:tx>
          <c:invertIfNegative val="0"/>
          <c:dLbls>
            <c:dLbl>
              <c:idx val="0"/>
              <c:layout>
                <c:manualLayout>
                  <c:x val="3.5879629629629629E-2"/>
                  <c:y val="-3.8312194002090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(Sheet1!$B$2;Sheet1!$C$2;Sheet1!$D$2)</c:f>
              <c:numCache>
                <c:formatCode>General</c:formatCode>
                <c:ptCount val="3"/>
                <c:pt idx="0">
                  <c:v>0.62000000000000011</c:v>
                </c:pt>
                <c:pt idx="1">
                  <c:v>0.6100000000000001</c:v>
                </c:pt>
                <c:pt idx="2">
                  <c:v>0.58000000000000007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42376576"/>
        <c:axId val="42386560"/>
        <c:axId val="41076928"/>
      </c:bar3DChart>
      <c:catAx>
        <c:axId val="42376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1" i="0" u="none" strike="noStrike">
                <a:solidFill>
                  <a:srgbClr val="000000"/>
                </a:solidFill>
                <a:latin typeface="Helvetica"/>
              </a:defRPr>
            </a:pPr>
            <a:endParaRPr lang="ru-RU"/>
          </a:p>
        </c:txPr>
        <c:crossAx val="42386560"/>
        <c:crosses val="autoZero"/>
        <c:auto val="1"/>
        <c:lblAlgn val="ctr"/>
        <c:lblOffset val="100"/>
        <c:noMultiLvlLbl val="1"/>
      </c:catAx>
      <c:valAx>
        <c:axId val="4238656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ru-RU"/>
          </a:p>
        </c:txPr>
        <c:crossAx val="42376576"/>
        <c:crosses val="autoZero"/>
        <c:crossBetween val="between"/>
        <c:majorUnit val="0.17500000000000002"/>
        <c:minorUnit val="8.7500000000000008E-2"/>
      </c:valAx>
      <c:serAx>
        <c:axId val="41076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600" baseline="0"/>
            </a:pPr>
            <a:endParaRPr lang="ru-RU"/>
          </a:p>
        </c:txPr>
        <c:crossAx val="42386560"/>
        <c:crosses val="autoZero"/>
      </c:serAx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57"/>
          <c:y val="7.0947099999999999E-2"/>
          <c:w val="0.88734299999999988"/>
          <c:h val="0.62240200000000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Число лиц, подлежащих ПМО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277771</c:v>
                </c:pt>
                <c:pt idx="1">
                  <c:v>251052</c:v>
                </c:pt>
                <c:pt idx="2">
                  <c:v>325854</c:v>
                </c:pt>
                <c:pt idx="3">
                  <c:v>117681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Число лиц, прошедших ПМО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267397</c:v>
                </c:pt>
                <c:pt idx="1">
                  <c:v>242902</c:v>
                </c:pt>
                <c:pt idx="2">
                  <c:v>322438</c:v>
                </c:pt>
                <c:pt idx="3">
                  <c:v>109867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Число лиц с подозрением на профессиональное заболевание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-6.5072983193544508E-3"/>
                  <c:y val="-6.0856518250446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072983193544221E-3"/>
                  <c:y val="-8.33828690891425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740020523905439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5400" b="1" i="0" u="none" strike="noStrike">
                      <a:solidFill>
                        <a:srgbClr val="DCBD23"/>
                      </a:solidFill>
                      <a:effectLst>
                        <a:outerShdw blurRad="127000" dist="25433" dir="5400000" algn="tl">
                          <a:srgbClr val="000000">
                            <a:alpha val="60000"/>
                          </a:srgbClr>
                        </a:outerShdw>
                      </a:effectLst>
                      <a:latin typeface="Helvetica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029193277416758E-3"/>
                  <c:y val="-6.31897478725552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400" b="1" i="0" u="none" strike="noStrike">
                    <a:solidFill>
                      <a:srgbClr val="DCBD23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136</c:v>
                </c:pt>
                <c:pt idx="1">
                  <c:v>128</c:v>
                </c:pt>
                <c:pt idx="2">
                  <c:v>158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2578688"/>
        <c:axId val="42580224"/>
      </c:barChart>
      <c:catAx>
        <c:axId val="4257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1" i="0" u="none" strike="noStrike">
                <a:solidFill>
                  <a:srgbClr val="000000"/>
                </a:solidFill>
                <a:latin typeface="Helvetica"/>
              </a:defRPr>
            </a:pPr>
            <a:endParaRPr lang="ru-RU"/>
          </a:p>
        </c:txPr>
        <c:crossAx val="42580224"/>
        <c:crosses val="autoZero"/>
        <c:auto val="1"/>
        <c:lblAlgn val="ctr"/>
        <c:lblOffset val="100"/>
        <c:noMultiLvlLbl val="1"/>
      </c:catAx>
      <c:valAx>
        <c:axId val="4258022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ru-RU"/>
          </a:p>
        </c:txPr>
        <c:crossAx val="42578688"/>
        <c:crosses val="autoZero"/>
        <c:crossBetween val="between"/>
        <c:majorUnit val="175000"/>
        <c:minorUnit val="875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065528596553038"/>
          <c:y val="0.85232094802975966"/>
          <c:w val="0.88759599999999994"/>
          <c:h val="0.14767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0.84873</cdr:x>
      <cdr:y>0.773</cdr:y>
    </cdr:from>
    <cdr:to>
      <cdr:x>0.93825</cdr:x>
      <cdr:y>0.8374</cdr:y>
    </cdr:to>
    <cdr:sp macro="" textlink="">
      <cdr:nvSpPr>
        <cdr:cNvPr id="3" name="Shape 241"/>
        <cdr:cNvSpPr/>
      </cdr:nvSpPr>
      <cdr:spPr>
        <a:xfrm xmlns:a="http://schemas.openxmlformats.org/drawingml/2006/main">
          <a:off x="8282106" y="5664584"/>
          <a:ext cx="873637" cy="47192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="" xmlns:lc="http://schemas.openxmlformats.org/drawingml/2006/lockedCanvas" val="1"/>
          </a:ext>
        </a:extLst>
      </cdr:spPr>
      <cdr:txBody>
        <a:bodyPr xmlns:a="http://schemas.openxmlformats.org/drawingml/2006/main" wrap="none" lIns="50800" tIns="50800" rIns="50800" bIns="50800" anchor="ctr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defRPr>
          </a:lvl1pPr>
          <a:lvl2pPr marL="0" marR="0" indent="22860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defRPr>
          </a:lvl2pPr>
          <a:lvl3pPr marL="0" marR="0" indent="45720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defRPr>
          </a:lvl3pPr>
          <a:lvl4pPr marL="0" marR="0" indent="68580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defRPr>
          </a:lvl4pPr>
          <a:lvl5pPr marL="0" marR="0" indent="91440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defRPr>
          </a:lvl5pPr>
          <a:lvl6pPr marL="0" marR="0" indent="114300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defRPr>
          </a:lvl6pPr>
          <a:lvl7pPr marL="0" marR="0" indent="137160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defRPr>
          </a:lvl7pPr>
          <a:lvl8pPr marL="0" marR="0" indent="160020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defRPr>
          </a:lvl8pPr>
          <a:lvl9pPr marL="0" marR="0" indent="182880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r>
            <a:rPr lang="ru-RU" sz="2400" dirty="0" smtClean="0"/>
            <a:t>0,031</a:t>
          </a:r>
          <a:endParaRPr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1875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696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484" defTabSz="45696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6964" defTabSz="45696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448" defTabSz="45696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3931" defTabSz="45696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416" defTabSz="45696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0894" defTabSz="45696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599381" defTabSz="45696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7864" defTabSz="456964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Основной целью и задачей </a:t>
            </a:r>
            <a:r>
              <a:rPr lang="ru-RU" dirty="0" err="1" smtClean="0"/>
              <a:t>профпатологической</a:t>
            </a:r>
            <a:r>
              <a:rPr lang="ru-RU" baseline="0" dirty="0" smtClean="0"/>
              <a:t> службы округа является раннее выявление профессиональных и производственно-обусловленных заболеваний,  своевременное лечение больных с профессиональными заболеваниями, их начальными признаками, производственно-обусловленных заболеваний, предупреждение инвалидности и смертности работающих.</a:t>
            </a:r>
          </a:p>
          <a:p>
            <a:r>
              <a:rPr lang="ru-RU" dirty="0" smtClean="0"/>
              <a:t>Однако, по сравнению со странами Европы уровень профессиональных заболеваний в России в десятки раз ниже. ХМАО – Югра не является исключением из этого правила. </a:t>
            </a:r>
            <a:r>
              <a:rPr lang="ru-RU" dirty="0" err="1" smtClean="0"/>
              <a:t>Выявляемость</a:t>
            </a:r>
            <a:r>
              <a:rPr lang="ru-RU" dirty="0" smtClean="0"/>
              <a:t> профессиональных заболеваний низкая и ситуация с годами</a:t>
            </a:r>
            <a:r>
              <a:rPr lang="ru-RU" baseline="0" dirty="0" smtClean="0"/>
              <a:t> не только не улучшается, но даже ухудшается.</a:t>
            </a:r>
          </a:p>
          <a:p>
            <a:r>
              <a:rPr lang="ru-RU" baseline="0" dirty="0" smtClean="0"/>
              <a:t>Динамика выявления профессиональных заболеваний в ХМАО – Югре за 4 года представлена на следующем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030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Для улучшения ситуации с ПМО и ЭПП АУ «ЦПП» планирует начать телемедицинские консультации для подведомственных МО – проведение консилиумов по сложным и конфликтным случаям, методическая помощь в принятии решений при проведении ЭПП и ЭСЗП. (слайд)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996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18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18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планах АУ «Югорский центр профессиональной патологии» на 2020 год – создание межведомственного регистра профессиональных больных ХМАО - Югры</a:t>
            </a:r>
          </a:p>
          <a:p>
            <a:r>
              <a:rPr lang="ru-RU" dirty="0" smtClean="0"/>
              <a:t>Совместная</a:t>
            </a:r>
            <a:r>
              <a:rPr lang="ru-RU" baseline="0" dirty="0" smtClean="0"/>
              <a:t> работа над проектом должна сплотить специалистов разных ведомств над решением единых задач, тем самым улучшить положение дел в данной сфере.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435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330DCCC-FF59-4200-8A7F-C1DD90838CE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330DCCC-FF59-4200-8A7F-C1DD90838CE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2400" b="0" i="0" u="none" strike="noStrike" baseline="0" dirty="0" smtClean="0">
                <a:latin typeface="Times New Roman"/>
              </a:rPr>
              <a:t>Уровень профессиональной заболеваемости в Российской Федерации в 2018 г. по сравнению с 2013 г. снизился и составил 1,17 на 10 000 работников. Соответственно снизилось число зарегистрированных случаев профессиональной патологии с 8 175 в 2013 г. до 5 161 в 2018 г.</a:t>
            </a:r>
          </a:p>
        </p:txBody>
      </p:sp>
    </p:spTree>
    <p:extLst>
      <p:ext uri="{BB962C8B-B14F-4D97-AF65-F5344CB8AC3E}">
        <p14:creationId xmlns:p14="http://schemas.microsoft.com/office/powerpoint/2010/main" val="25662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Показатели профессиональной заболеваемости, превышающие уровень по Российской Федерации, в 2018 г. (1,17), зарегистрированы в 23 субъекты как и в предыдущие годы, отмечены в Республике Хакасия (11,53), Республике Саха (Якутия) (10,10), Кемеровской области (9,96), Республике Коми (9,32), Мурманской области (8,45) и еще в 23 (см. таблицу).</a:t>
            </a:r>
          </a:p>
          <a:p>
            <a:r>
              <a:rPr lang="ru-RU" sz="22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Не регистрировались в 2018 г. профессиональные заболевания (отравления) в республиках Алтай, Адыгея, Мордовия, Северная Осетия – Алания, Астраханской, Калининградской, Орловской и Ивановской областях.</a:t>
            </a:r>
            <a:endParaRPr lang="ru-RU" sz="2400" baseline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				2016	2017	2018</a:t>
            </a:r>
          </a:p>
          <a:p>
            <a:r>
              <a:rPr lang="ru-RU" dirty="0" smtClean="0"/>
              <a:t>Российская Федерация 	        1,47	1,31	1,17</a:t>
            </a:r>
          </a:p>
          <a:p>
            <a:r>
              <a:rPr lang="ru-RU" dirty="0" smtClean="0"/>
              <a:t>Республика Хакасия 	        12,14	9,9	11,53</a:t>
            </a:r>
          </a:p>
          <a:p>
            <a:r>
              <a:rPr lang="ru-RU" dirty="0" smtClean="0"/>
              <a:t>Республика Саха (Якутия) </a:t>
            </a:r>
            <a:r>
              <a:rPr lang="ru-RU" baseline="0" dirty="0" smtClean="0"/>
              <a:t>        </a:t>
            </a:r>
            <a:r>
              <a:rPr lang="ru-RU" dirty="0" smtClean="0"/>
              <a:t>9,58	10,02	10,1</a:t>
            </a:r>
          </a:p>
          <a:p>
            <a:r>
              <a:rPr lang="ru-RU" dirty="0" smtClean="0"/>
              <a:t>Кемеровская область	        13,24	10,93	9,96</a:t>
            </a:r>
          </a:p>
          <a:p>
            <a:r>
              <a:rPr lang="ru-RU" dirty="0" smtClean="0"/>
              <a:t>Республика Коми	                  10,64	13,12	9,32</a:t>
            </a:r>
          </a:p>
          <a:p>
            <a:r>
              <a:rPr lang="ru-RU" dirty="0" smtClean="0"/>
              <a:t>Мурманская область	         5,93	6,61	8,45</a:t>
            </a:r>
          </a:p>
          <a:p>
            <a:r>
              <a:rPr lang="ru-RU" dirty="0" smtClean="0"/>
              <a:t>Чукотский автономный округ	6,84	2,13	5,11</a:t>
            </a:r>
          </a:p>
          <a:p>
            <a:r>
              <a:rPr lang="ru-RU" dirty="0" smtClean="0"/>
              <a:t>Республика Бурятия	          3,53	3,33	3,8</a:t>
            </a:r>
          </a:p>
          <a:p>
            <a:r>
              <a:rPr lang="ru-RU" dirty="0" smtClean="0"/>
              <a:t>Забайкальский край	          5,17	4,03	3,56</a:t>
            </a:r>
          </a:p>
          <a:p>
            <a:r>
              <a:rPr lang="ru-RU" dirty="0" smtClean="0"/>
              <a:t>Красноярский край                    2,99	3,57	3,07</a:t>
            </a:r>
          </a:p>
          <a:p>
            <a:r>
              <a:rPr lang="ru-RU" dirty="0" smtClean="0"/>
              <a:t>Ненецкий автономный округ	1,89	1,68	3,05</a:t>
            </a:r>
          </a:p>
          <a:p>
            <a:r>
              <a:rPr lang="ru-RU" dirty="0" smtClean="0"/>
              <a:t>Хабаровский край 	                    2,11	2,3	2,47</a:t>
            </a:r>
          </a:p>
          <a:p>
            <a:r>
              <a:rPr lang="ru-RU" dirty="0" smtClean="0"/>
              <a:t>Иркутская область	                    3,43	1,91	2,4</a:t>
            </a:r>
          </a:p>
          <a:p>
            <a:r>
              <a:rPr lang="ru-RU" dirty="0" smtClean="0"/>
              <a:t>Магаданская область	           2,42	1,05	2,38</a:t>
            </a:r>
          </a:p>
          <a:p>
            <a:r>
              <a:rPr lang="ru-RU" dirty="0" smtClean="0"/>
              <a:t>Челябинская область	           2,21	2,22	2,34</a:t>
            </a:r>
          </a:p>
          <a:p>
            <a:r>
              <a:rPr lang="ru-RU" dirty="0" smtClean="0"/>
              <a:t>Ростовская область	           2,8	2,2	2,29</a:t>
            </a:r>
          </a:p>
          <a:p>
            <a:r>
              <a:rPr lang="ru-RU" dirty="0" smtClean="0"/>
              <a:t>Самарская область	                    3,37	2,25	2,1</a:t>
            </a:r>
          </a:p>
          <a:p>
            <a:r>
              <a:rPr lang="ru-RU" dirty="0" smtClean="0"/>
              <a:t>Республика Татарстан	           1,32	1,88	1,67</a:t>
            </a:r>
          </a:p>
          <a:p>
            <a:r>
              <a:rPr lang="ru-RU" dirty="0" smtClean="0"/>
              <a:t>Республика Карелия	           2,67	1,19	1,62</a:t>
            </a:r>
          </a:p>
          <a:p>
            <a:r>
              <a:rPr lang="ru-RU" dirty="0" smtClean="0"/>
              <a:t>Ульяновская область	           5,56	2,96	1,59</a:t>
            </a:r>
          </a:p>
          <a:p>
            <a:r>
              <a:rPr lang="ru-RU" dirty="0" smtClean="0"/>
              <a:t>Оренбургская область	           1,67	2,12	1,58</a:t>
            </a:r>
          </a:p>
          <a:p>
            <a:r>
              <a:rPr lang="ru-RU" dirty="0" smtClean="0"/>
              <a:t>Вологодская область	           1,65	1,43	1,43</a:t>
            </a:r>
          </a:p>
          <a:p>
            <a:r>
              <a:rPr lang="ru-RU" dirty="0" smtClean="0"/>
              <a:t>Ханты-Мансийский автономный </a:t>
            </a:r>
          </a:p>
          <a:p>
            <a:r>
              <a:rPr lang="ru-RU" dirty="0" smtClean="0"/>
              <a:t>округ - Югра	                               1,6	1,3	1,4</a:t>
            </a:r>
          </a:p>
          <a:p>
            <a:r>
              <a:rPr lang="ru-RU" dirty="0" smtClean="0"/>
              <a:t>Белгородская область	            1,5	1,49	1,22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27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Таким образом,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п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рофессиональная заболеваемость в ХМАО – Югре в пересчете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на 10000 работающего населения составила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1,6 в 2016,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1,3 в 2017 и 1,4 в 2018 году. По состоянию на 01.11.2019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года центром </a:t>
            </a:r>
            <a:r>
              <a:rPr lang="ru-RU" sz="2400" baseline="0" dirty="0" err="1" smtClean="0">
                <a:effectLst/>
                <a:latin typeface="Times New Roman"/>
                <a:ea typeface="Calibri"/>
                <a:cs typeface="Times New Roman"/>
              </a:rPr>
              <a:t>профпатологии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установлено 17 профессиональных заболеваний. Прогноз на 2019 год: 22. Подозрений на профессиональные заболевания – 34, из них 29 предварительных диагнозов поставлено в 6 </a:t>
            </a:r>
            <a:r>
              <a:rPr lang="ru-RU" sz="2400" baseline="0" dirty="0" err="1" smtClean="0">
                <a:effectLst/>
                <a:latin typeface="Times New Roman"/>
                <a:ea typeface="Calibri"/>
                <a:cs typeface="Times New Roman"/>
              </a:rPr>
              <a:t>медицинких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организациях округа и 5 – центре </a:t>
            </a:r>
            <a:r>
              <a:rPr lang="ru-RU" sz="2400" baseline="0" dirty="0" err="1" smtClean="0">
                <a:effectLst/>
                <a:latin typeface="Times New Roman"/>
                <a:ea typeface="Calibri"/>
                <a:cs typeface="Times New Roman"/>
              </a:rPr>
              <a:t>профпатологии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(сведения из отчета на портале АУ ЦПП). </a:t>
            </a:r>
          </a:p>
        </p:txBody>
      </p:sp>
    </p:spTree>
    <p:extLst>
      <p:ext uri="{BB962C8B-B14F-4D97-AF65-F5344CB8AC3E}">
        <p14:creationId xmlns:p14="http://schemas.microsoft.com/office/powerpoint/2010/main" val="256627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Следующие МО (кроме центра </a:t>
            </a:r>
            <a:r>
              <a:rPr lang="ru-RU" sz="2400" baseline="0" dirty="0" err="1" smtClean="0">
                <a:effectLst/>
                <a:latin typeface="Times New Roman"/>
                <a:ea typeface="Calibri"/>
                <a:cs typeface="Times New Roman"/>
              </a:rPr>
              <a:t>профпатологии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) выявляют профессиональные заболевания и своевременно передают информацию на портал АУ ЦПП (данные за 2019 год): БУ «</a:t>
            </a:r>
            <a:r>
              <a:rPr lang="ru-RU" sz="2400" baseline="0" dirty="0" err="1" smtClean="0">
                <a:effectLst/>
                <a:latin typeface="Times New Roman"/>
                <a:ea typeface="Calibri"/>
                <a:cs typeface="Times New Roman"/>
              </a:rPr>
              <a:t>Нижневартовская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городская поликлиника» – 21 случай, БУ "</a:t>
            </a:r>
            <a:r>
              <a:rPr lang="ru-RU" sz="2400" baseline="0" dirty="0" err="1" smtClean="0">
                <a:effectLst/>
                <a:latin typeface="Times New Roman"/>
                <a:ea typeface="Calibri"/>
                <a:cs typeface="Times New Roman"/>
              </a:rPr>
              <a:t>Пыть-Яхская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окружная клиническая больница« – 4 случая, БУ «Березовская районная больница» – 1 случай, БУ «</a:t>
            </a:r>
            <a:r>
              <a:rPr lang="ru-RU" sz="2400" baseline="0" dirty="0" err="1" smtClean="0">
                <a:effectLst/>
                <a:latin typeface="Times New Roman"/>
                <a:ea typeface="Calibri"/>
                <a:cs typeface="Times New Roman"/>
              </a:rPr>
              <a:t>Няганская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городская поликлиника» – 1 случай, БУ «</a:t>
            </a:r>
            <a:r>
              <a:rPr lang="ru-RU" sz="2400" baseline="0" dirty="0" err="1" smtClean="0">
                <a:effectLst/>
                <a:latin typeface="Times New Roman"/>
                <a:ea typeface="Calibri"/>
                <a:cs typeface="Times New Roman"/>
              </a:rPr>
              <a:t>Лангепасская</a:t>
            </a:r>
            <a:r>
              <a:rPr lang="ru-RU" sz="2400" baseline="0" dirty="0" smtClean="0">
                <a:effectLst/>
                <a:latin typeface="Times New Roman"/>
                <a:ea typeface="Calibri"/>
                <a:cs typeface="Times New Roman"/>
              </a:rPr>
              <a:t> городская больница» – 1 случай, БУ «Пионерская районная больница» – 1 случай.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27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учетом того, что профессиональное заболевание затрагивает не только медицинские аспекты, но и вопросы трудовых отношений, качество проведения обязательных медицинских осмотров не всегда зависит</a:t>
            </a:r>
            <a:r>
              <a:rPr lang="ru-RU" baseline="0" dirty="0" smtClean="0"/>
              <a:t> только от врачей и медицинских организаций.</a:t>
            </a:r>
          </a:p>
          <a:p>
            <a:r>
              <a:rPr lang="ru-RU" dirty="0" smtClean="0"/>
              <a:t>Формально стали подходить</a:t>
            </a:r>
            <a:r>
              <a:rPr lang="ru-RU" baseline="0" dirty="0" smtClean="0"/>
              <a:t> к </a:t>
            </a:r>
            <a:r>
              <a:rPr lang="ru-RU" dirty="0" smtClean="0"/>
              <a:t>проведению </a:t>
            </a:r>
            <a:r>
              <a:rPr lang="ru-RU" dirty="0" err="1" smtClean="0"/>
              <a:t>периодическихе</a:t>
            </a:r>
            <a:r>
              <a:rPr lang="ru-RU" dirty="0" smtClean="0"/>
              <a:t> медицинских осмотров прежде всего сами работодатели,</a:t>
            </a:r>
            <a:r>
              <a:rPr lang="ru-RU" baseline="0" dirty="0" smtClean="0"/>
              <a:t> да и работники.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Снижение риска развития профессиональных заболеваний достигается путем реализации целого ряда мероприятий, наиболее эффективным из которых является улучшение условий труда. Однако это </a:t>
            </a:r>
            <a:r>
              <a:rPr lang="ru-RU" dirty="0" err="1" smtClean="0"/>
              <a:t>затратно</a:t>
            </a:r>
            <a:r>
              <a:rPr lang="ru-RU" dirty="0" smtClean="0"/>
              <a:t> и требует времени. Гораздо проще не выявлять заболевание вообще. Поэтому сегодня некоторые работодатели сознательно нанимают медицинскую организацию, которая проводит медицинские осмотры дешево, делает многие вещи формально, практически не выявляя ничего.</a:t>
            </a:r>
          </a:p>
          <a:p>
            <a:r>
              <a:rPr lang="ru-RU" dirty="0" smtClean="0"/>
              <a:t>Работодатель заинтересован в минимизации уровня профессиональных заболеваний, и самым простым способом здесь является проведение низкокачественных периодических медицинских осмотров</a:t>
            </a:r>
          </a:p>
          <a:p>
            <a:r>
              <a:rPr lang="ru-RU" dirty="0" smtClean="0"/>
              <a:t>Сам работник не заинтересован в получении профессионального заболевания до тех пор, пока не наступает </a:t>
            </a:r>
            <a:r>
              <a:rPr lang="ru-RU" dirty="0" err="1" smtClean="0"/>
              <a:t>предпенсионный</a:t>
            </a:r>
            <a:r>
              <a:rPr lang="ru-RU" dirty="0" smtClean="0"/>
              <a:t> возраст.</a:t>
            </a:r>
          </a:p>
          <a:p>
            <a:r>
              <a:rPr lang="ru-RU" dirty="0" smtClean="0"/>
              <a:t>Это системная проблема…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2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r>
              <a:rPr lang="ru-RU" baseline="0" dirty="0" smtClean="0"/>
              <a:t> демонстрирует положение с выявлением профессиональных заболеваний в ХМАО – Югре по сравнению с Российской Федерацией в целом: с 2016 года выявление профзаболеваний на ПМО снизилось с 70 до 31%, то есть более чем в два раза. В Российской Федерации не отмечается такого значительного снижения выявления профессиональных заболеваний в период проведения периодических медицинских осмотров. Кроме того, в РФ профзаболевания продолжают чаще выявляться именно на ПМО, а в Округе на ПМО выявляется только треть всех профзаболеваний.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57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Процент</a:t>
            </a:r>
            <a:r>
              <a:rPr lang="ru-RU" baseline="0" dirty="0" smtClean="0"/>
              <a:t> подозрений на профессиональное заболевание при проведении обязательных медицинских осмотров очень низкий и снижается из года в год. Тем не менее результаты </a:t>
            </a:r>
            <a:r>
              <a:rPr lang="ru-RU" baseline="0" dirty="0" err="1" smtClean="0"/>
              <a:t>скринингов</a:t>
            </a:r>
            <a:r>
              <a:rPr lang="ru-RU" baseline="0" dirty="0" smtClean="0"/>
              <a:t>, проводимых на некоторых предприятиях нефтегазового комплекса, говорят о наличии у работников значительного числа заболеваний</a:t>
            </a:r>
            <a:r>
              <a:rPr lang="ru-RU" baseline="0" smtClean="0"/>
              <a:t>. </a:t>
            </a: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8999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Так, у</a:t>
            </a:r>
            <a:r>
              <a:rPr lang="ru-RU" baseline="0" dirty="0" smtClean="0"/>
              <a:t> 3734</a:t>
            </a:r>
            <a:r>
              <a:rPr lang="ru-RU" dirty="0" smtClean="0"/>
              <a:t> осмотренных в 2019 году </a:t>
            </a:r>
            <a:r>
              <a:rPr lang="ru-RU" baseline="0" dirty="0" smtClean="0"/>
              <a:t>работников нефтяной компании «Роснефть» (</a:t>
            </a:r>
            <a:r>
              <a:rPr lang="ru-RU" baseline="0" dirty="0" err="1" smtClean="0"/>
              <a:t>Юганскнефтегаз</a:t>
            </a:r>
            <a:r>
              <a:rPr lang="ru-RU" baseline="0" dirty="0" smtClean="0"/>
              <a:t>) выявлено 5744  заболеваний, из них 3650  заболевания были выявлены впервые.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33344B1-2360-2143-8F4B-C2784168DB8C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47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14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14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484" algn="ctr">
              <a:spcBef>
                <a:spcPts val="0"/>
              </a:spcBef>
              <a:buSzTx/>
              <a:buNone/>
              <a:defRPr sz="3100"/>
            </a:lvl2pPr>
            <a:lvl3pPr marL="0" indent="456964" algn="ctr">
              <a:spcBef>
                <a:spcPts val="0"/>
              </a:spcBef>
              <a:buSzTx/>
              <a:buNone/>
              <a:defRPr sz="3100"/>
            </a:lvl3pPr>
            <a:lvl4pPr marL="0" indent="685448" algn="ctr">
              <a:spcBef>
                <a:spcPts val="0"/>
              </a:spcBef>
              <a:buSzTx/>
              <a:buNone/>
              <a:defRPr sz="3100"/>
            </a:lvl4pPr>
            <a:lvl5pPr marL="0" indent="913931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392" tIns="45695" rIns="91392" bIns="45695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/>
            </a:lvl1pPr>
            <a:lvl2pPr marL="649894" indent="0" algn="ctr">
              <a:buNone/>
              <a:defRPr sz="2800"/>
            </a:lvl2pPr>
            <a:lvl3pPr marL="1299791" indent="0" algn="ctr">
              <a:buNone/>
              <a:defRPr sz="2600"/>
            </a:lvl3pPr>
            <a:lvl4pPr marL="1949694" indent="0" algn="ctr">
              <a:buNone/>
              <a:defRPr sz="2300"/>
            </a:lvl4pPr>
            <a:lvl5pPr marL="2599590" indent="0" algn="ctr">
              <a:buNone/>
              <a:defRPr sz="2300"/>
            </a:lvl5pPr>
            <a:lvl6pPr marL="3249485" indent="0" algn="ctr">
              <a:buNone/>
              <a:defRPr sz="2300"/>
            </a:lvl6pPr>
            <a:lvl7pPr marL="3899387" indent="0" algn="ctr">
              <a:buNone/>
              <a:defRPr sz="2300"/>
            </a:lvl7pPr>
            <a:lvl8pPr marL="4549276" indent="0" algn="ctr">
              <a:buNone/>
              <a:defRPr sz="2300"/>
            </a:lvl8pPr>
            <a:lvl9pPr marL="5199179" indent="0" algn="ctr">
              <a:buNone/>
              <a:defRPr sz="23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84B-D8CD-6845-83E9-1C14CE3BF3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5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B00D-01CB-8D4F-B578-0EEDF603A4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53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89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979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96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95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94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93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927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917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F454-3225-8642-93A6-8EA1F59392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01D5-43FA-584A-A6A0-A137E25F73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4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05"/>
            <a:ext cx="11216640" cy="188524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894" indent="0">
              <a:buNone/>
              <a:defRPr sz="2800" b="1"/>
            </a:lvl2pPr>
            <a:lvl3pPr marL="1299791" indent="0">
              <a:buNone/>
              <a:defRPr sz="2600" b="1"/>
            </a:lvl3pPr>
            <a:lvl4pPr marL="1949694" indent="0">
              <a:buNone/>
              <a:defRPr sz="2300" b="1"/>
            </a:lvl4pPr>
            <a:lvl5pPr marL="2599590" indent="0">
              <a:buNone/>
              <a:defRPr sz="2300" b="1"/>
            </a:lvl5pPr>
            <a:lvl6pPr marL="3249485" indent="0">
              <a:buNone/>
              <a:defRPr sz="2300" b="1"/>
            </a:lvl6pPr>
            <a:lvl7pPr marL="3899387" indent="0">
              <a:buNone/>
              <a:defRPr sz="2300" b="1"/>
            </a:lvl7pPr>
            <a:lvl8pPr marL="4549276" indent="0">
              <a:buNone/>
              <a:defRPr sz="2300" b="1"/>
            </a:lvl8pPr>
            <a:lvl9pPr marL="5199179" indent="0">
              <a:buNone/>
              <a:defRPr sz="2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894" indent="0">
              <a:buNone/>
              <a:defRPr sz="2800" b="1"/>
            </a:lvl2pPr>
            <a:lvl3pPr marL="1299791" indent="0">
              <a:buNone/>
              <a:defRPr sz="2600" b="1"/>
            </a:lvl3pPr>
            <a:lvl4pPr marL="1949694" indent="0">
              <a:buNone/>
              <a:defRPr sz="2300" b="1"/>
            </a:lvl4pPr>
            <a:lvl5pPr marL="2599590" indent="0">
              <a:buNone/>
              <a:defRPr sz="2300" b="1"/>
            </a:lvl5pPr>
            <a:lvl6pPr marL="3249485" indent="0">
              <a:buNone/>
              <a:defRPr sz="2300" b="1"/>
            </a:lvl6pPr>
            <a:lvl7pPr marL="3899387" indent="0">
              <a:buNone/>
              <a:defRPr sz="2300" b="1"/>
            </a:lvl7pPr>
            <a:lvl8pPr marL="4549276" indent="0">
              <a:buNone/>
              <a:defRPr sz="2300" b="1"/>
            </a:lvl8pPr>
            <a:lvl9pPr marL="5199179" indent="0">
              <a:buNone/>
              <a:defRPr sz="2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9841-6876-3B4E-B0C5-1E93E850B0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3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77D-6761-7547-AA18-ED8370EA0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2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167-1994-FA44-977E-2DDCCDDA80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0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49894" indent="0">
              <a:buNone/>
              <a:defRPr sz="2000"/>
            </a:lvl2pPr>
            <a:lvl3pPr marL="1299791" indent="0">
              <a:buNone/>
              <a:defRPr sz="1700"/>
            </a:lvl3pPr>
            <a:lvl4pPr marL="1949694" indent="0">
              <a:buNone/>
              <a:defRPr sz="1400"/>
            </a:lvl4pPr>
            <a:lvl5pPr marL="2599590" indent="0">
              <a:buNone/>
              <a:defRPr sz="1400"/>
            </a:lvl5pPr>
            <a:lvl6pPr marL="3249485" indent="0">
              <a:buNone/>
              <a:defRPr sz="1400"/>
            </a:lvl6pPr>
            <a:lvl7pPr marL="3899387" indent="0">
              <a:buNone/>
              <a:defRPr sz="1400"/>
            </a:lvl7pPr>
            <a:lvl8pPr marL="4549276" indent="0">
              <a:buNone/>
              <a:defRPr sz="1400"/>
            </a:lvl8pPr>
            <a:lvl9pPr marL="519917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713-4ED5-8548-A2F2-CC90996C3F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5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65" y="635001"/>
            <a:ext cx="9778999" cy="5918199"/>
          </a:xfrm>
          <a:prstGeom prst="rect">
            <a:avLst/>
          </a:prstGeom>
        </p:spPr>
        <p:txBody>
          <a:bodyPr lIns="91392" tIns="45695" rIns="91392" bIns="45695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14" y="6718301"/>
            <a:ext cx="10464801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14" y="8191501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484" algn="ctr">
              <a:spcBef>
                <a:spcPts val="0"/>
              </a:spcBef>
              <a:buSzTx/>
              <a:buNone/>
              <a:defRPr sz="3100"/>
            </a:lvl2pPr>
            <a:lvl3pPr marL="0" indent="456964" algn="ctr">
              <a:spcBef>
                <a:spcPts val="0"/>
              </a:spcBef>
              <a:buSzTx/>
              <a:buNone/>
              <a:defRPr sz="3100"/>
            </a:lvl3pPr>
            <a:lvl4pPr marL="0" indent="685448" algn="ctr">
              <a:spcBef>
                <a:spcPts val="0"/>
              </a:spcBef>
              <a:buSzTx/>
              <a:buNone/>
              <a:defRPr sz="3100"/>
            </a:lvl4pPr>
            <a:lvl5pPr marL="0" indent="913931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98848" y="9245599"/>
            <a:ext cx="394406" cy="38710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</p:spPr>
        <p:txBody>
          <a:bodyPr anchor="t"/>
          <a:lstStyle>
            <a:lvl1pPr marL="0" indent="0">
              <a:buNone/>
              <a:defRPr sz="4600"/>
            </a:lvl1pPr>
            <a:lvl2pPr marL="649894" indent="0">
              <a:buNone/>
              <a:defRPr sz="4000"/>
            </a:lvl2pPr>
            <a:lvl3pPr marL="1299791" indent="0">
              <a:buNone/>
              <a:defRPr sz="3400"/>
            </a:lvl3pPr>
            <a:lvl4pPr marL="1949694" indent="0">
              <a:buNone/>
              <a:defRPr sz="2800"/>
            </a:lvl4pPr>
            <a:lvl5pPr marL="2599590" indent="0">
              <a:buNone/>
              <a:defRPr sz="2800"/>
            </a:lvl5pPr>
            <a:lvl6pPr marL="3249485" indent="0">
              <a:buNone/>
              <a:defRPr sz="2800"/>
            </a:lvl6pPr>
            <a:lvl7pPr marL="3899387" indent="0">
              <a:buNone/>
              <a:defRPr sz="2800"/>
            </a:lvl7pPr>
            <a:lvl8pPr marL="4549276" indent="0">
              <a:buNone/>
              <a:defRPr sz="2800"/>
            </a:lvl8pPr>
            <a:lvl9pPr marL="5199179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49894" indent="0">
              <a:buNone/>
              <a:defRPr sz="2000"/>
            </a:lvl2pPr>
            <a:lvl3pPr marL="1299791" indent="0">
              <a:buNone/>
              <a:defRPr sz="1700"/>
            </a:lvl3pPr>
            <a:lvl4pPr marL="1949694" indent="0">
              <a:buNone/>
              <a:defRPr sz="1400"/>
            </a:lvl4pPr>
            <a:lvl5pPr marL="2599590" indent="0">
              <a:buNone/>
              <a:defRPr sz="1400"/>
            </a:lvl5pPr>
            <a:lvl6pPr marL="3249485" indent="0">
              <a:buNone/>
              <a:defRPr sz="1400"/>
            </a:lvl6pPr>
            <a:lvl7pPr marL="3899387" indent="0">
              <a:buNone/>
              <a:defRPr sz="1400"/>
            </a:lvl7pPr>
            <a:lvl8pPr marL="4549276" indent="0">
              <a:buNone/>
              <a:defRPr sz="1400"/>
            </a:lvl8pPr>
            <a:lvl9pPr marL="519917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1D6-ECB8-6743-9B05-732E33962E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2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C01A-5B18-CC4F-98F3-4611A0D287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98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738-DDEF-1E46-8302-17419FD240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0402-1D58-7549-A2B7-E98BADF55E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14" y="3225801"/>
            <a:ext cx="10464801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1" y="634999"/>
            <a:ext cx="5334000" cy="8229601"/>
          </a:xfrm>
          <a:prstGeom prst="rect">
            <a:avLst/>
          </a:prstGeom>
        </p:spPr>
        <p:txBody>
          <a:bodyPr lIns="91392" tIns="45695" rIns="91392" bIns="45695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2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484" algn="ctr">
              <a:spcBef>
                <a:spcPts val="0"/>
              </a:spcBef>
              <a:buSzTx/>
              <a:buNone/>
              <a:defRPr sz="3100"/>
            </a:lvl2pPr>
            <a:lvl3pPr marL="0" indent="456964" algn="ctr">
              <a:spcBef>
                <a:spcPts val="0"/>
              </a:spcBef>
              <a:buSzTx/>
              <a:buNone/>
              <a:defRPr sz="3100"/>
            </a:lvl3pPr>
            <a:lvl4pPr marL="0" indent="685448" algn="ctr">
              <a:spcBef>
                <a:spcPts val="0"/>
              </a:spcBef>
              <a:buSzTx/>
              <a:buNone/>
              <a:defRPr sz="3100"/>
            </a:lvl4pPr>
            <a:lvl5pPr marL="0" indent="913931" algn="ctr">
              <a:spcBef>
                <a:spcPts val="0"/>
              </a:spcBef>
              <a:buSzTx/>
              <a:buNone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1" y="2603503"/>
            <a:ext cx="5334000" cy="6286500"/>
          </a:xfrm>
          <a:prstGeom prst="rect">
            <a:avLst/>
          </a:prstGeom>
        </p:spPr>
        <p:txBody>
          <a:bodyPr lIns="91392" tIns="45695" rIns="91392" bIns="45695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3"/>
            <a:ext cx="5334000" cy="6286500"/>
          </a:xfrm>
          <a:prstGeom prst="rect">
            <a:avLst/>
          </a:prstGeom>
        </p:spPr>
        <p:txBody>
          <a:bodyPr/>
          <a:lstStyle>
            <a:lvl1pPr marL="342727" indent="-342727">
              <a:spcBef>
                <a:spcPts val="3200"/>
              </a:spcBef>
              <a:defRPr sz="2800"/>
            </a:lvl1pPr>
            <a:lvl2pPr marL="685448" indent="-342727">
              <a:spcBef>
                <a:spcPts val="3200"/>
              </a:spcBef>
              <a:defRPr sz="2800"/>
            </a:lvl2pPr>
            <a:lvl3pPr marL="1028174" indent="-342727">
              <a:spcBef>
                <a:spcPts val="3200"/>
              </a:spcBef>
              <a:defRPr sz="2800"/>
            </a:lvl3pPr>
            <a:lvl4pPr marL="1370894" indent="-342727">
              <a:spcBef>
                <a:spcPts val="3200"/>
              </a:spcBef>
              <a:defRPr sz="2800"/>
            </a:lvl4pPr>
            <a:lvl5pPr marL="1713623" indent="-342727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1" y="1270014"/>
            <a:ext cx="11099800" cy="721360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1" y="5092701"/>
            <a:ext cx="5334000" cy="3771900"/>
          </a:xfrm>
          <a:prstGeom prst="rect">
            <a:avLst/>
          </a:prstGeom>
        </p:spPr>
        <p:txBody>
          <a:bodyPr lIns="91392" tIns="45695" rIns="91392" bIns="45695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9" y="889000"/>
            <a:ext cx="5334000" cy="3771900"/>
          </a:xfrm>
          <a:prstGeom prst="rect">
            <a:avLst/>
          </a:prstGeom>
        </p:spPr>
        <p:txBody>
          <a:bodyPr lIns="91392" tIns="45695" rIns="91392" bIns="45695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392" tIns="45695" rIns="91392" bIns="45695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1" y="444502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71" tIns="50771" rIns="50771" bIns="50771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1" y="2603503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71" tIns="50771" rIns="50771" bIns="50771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98848" y="9251951"/>
            <a:ext cx="394406" cy="387109"/>
          </a:xfrm>
          <a:prstGeom prst="rect">
            <a:avLst/>
          </a:prstGeom>
          <a:ln w="12700">
            <a:miter lim="400000"/>
          </a:ln>
        </p:spPr>
        <p:txBody>
          <a:bodyPr wrap="none" lIns="50771" tIns="50771" rIns="50771" bIns="50771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ransition spd="med"/>
  <p:txStyles>
    <p:titleStyle>
      <a:lvl1pPr marL="0" marR="0" indent="0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484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6964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448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3931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416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0894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381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7864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273" marR="0" indent="-444273" algn="l" defTabSz="58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8545" marR="0" indent="-444273" algn="l" defTabSz="58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2818" marR="0" indent="-444273" algn="l" defTabSz="58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7090" marR="0" indent="-444273" algn="l" defTabSz="58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1363" marR="0" indent="-444273" algn="l" defTabSz="58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5635" marR="0" indent="-444273" algn="l" defTabSz="58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09908" marR="0" indent="-444273" algn="l" defTabSz="58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4180" marR="0" indent="-444273" algn="l" defTabSz="58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98453" marR="0" indent="-444273" algn="l" defTabSz="583901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484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6964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448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3931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416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0894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599381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7864" algn="ctr" defTabSz="5839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05"/>
            <a:ext cx="11216640" cy="1885245"/>
          </a:xfrm>
          <a:prstGeom prst="rect">
            <a:avLst/>
          </a:prstGeom>
        </p:spPr>
        <p:txBody>
          <a:bodyPr vert="horz" lIns="129978" tIns="64990" rIns="129978" bIns="649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9978" tIns="64990" rIns="129978" bIns="649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59"/>
            <a:ext cx="2926080" cy="519289"/>
          </a:xfrm>
          <a:prstGeom prst="rect">
            <a:avLst/>
          </a:prstGeom>
        </p:spPr>
        <p:txBody>
          <a:bodyPr vert="horz" lIns="129978" tIns="64990" rIns="129978" bIns="6499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791" hangingPunct="1"/>
            <a:fld id="{4D1E910D-23B4-1442-A6D9-42C3DF060F0E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299791" hangingPunct="1"/>
              <a:t>19.11.2019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59"/>
            <a:ext cx="4389120" cy="519289"/>
          </a:xfrm>
          <a:prstGeom prst="rect">
            <a:avLst/>
          </a:prstGeom>
        </p:spPr>
        <p:txBody>
          <a:bodyPr vert="horz" lIns="129978" tIns="64990" rIns="129978" bIns="6499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791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59"/>
            <a:ext cx="2926080" cy="519289"/>
          </a:xfrm>
          <a:prstGeom prst="rect">
            <a:avLst/>
          </a:prstGeom>
        </p:spPr>
        <p:txBody>
          <a:bodyPr vert="horz" lIns="129978" tIns="64990" rIns="129978" bIns="6499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791" hangingPunct="1"/>
            <a:fld id="{03B20402-1D58-7549-A2B7-E98BADF55E8E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299791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5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1299791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946" indent="-324946" algn="l" defTabSz="129979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4847" indent="-324946" algn="l" defTabSz="129979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738" indent="-324946" algn="l" defTabSz="129979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638" indent="-324946" algn="l" defTabSz="129979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541" indent="-324946" algn="l" defTabSz="129979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438" indent="-324946" algn="l" defTabSz="129979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332" indent="-324946" algn="l" defTabSz="129979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232" indent="-324946" algn="l" defTabSz="129979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125" indent="-324946" algn="l" defTabSz="129979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894" algn="l" defTabSz="1299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791" algn="l" defTabSz="1299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694" algn="l" defTabSz="1299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590" algn="l" defTabSz="1299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485" algn="l" defTabSz="1299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387" algn="l" defTabSz="1299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276" algn="l" defTabSz="1299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179" algn="l" defTabSz="1299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894" y="-4478865"/>
            <a:ext cx="15427275" cy="1191990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4120766" y="8010993"/>
            <a:ext cx="8651578" cy="130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71" tIns="50771" rIns="50771" bIns="50771" anchor="ctr">
            <a:spAutoFit/>
          </a:bodyPr>
          <a:lstStyle/>
          <a:p>
            <a:pPr algn="l">
              <a:defRPr sz="2600"/>
            </a:pPr>
            <a:r>
              <a:rPr dirty="0" err="1"/>
              <a:t>Заместитель</a:t>
            </a:r>
            <a:r>
              <a:rPr dirty="0"/>
              <a:t>  </a:t>
            </a:r>
            <a:r>
              <a:rPr dirty="0" err="1"/>
              <a:t>главного</a:t>
            </a:r>
            <a:r>
              <a:rPr dirty="0"/>
              <a:t> </a:t>
            </a:r>
            <a:r>
              <a:rPr dirty="0" err="1"/>
              <a:t>врача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медицинской</a:t>
            </a:r>
            <a:r>
              <a:rPr dirty="0"/>
              <a:t> </a:t>
            </a:r>
            <a:r>
              <a:rPr dirty="0" err="1"/>
              <a:t>части</a:t>
            </a:r>
            <a:endParaRPr dirty="0"/>
          </a:p>
          <a:p>
            <a:pPr algn="l">
              <a:defRPr sz="2600"/>
            </a:pPr>
            <a:r>
              <a:rPr dirty="0" err="1"/>
              <a:t>автономного</a:t>
            </a:r>
            <a:r>
              <a:rPr dirty="0"/>
              <a:t> </a:t>
            </a:r>
            <a:r>
              <a:rPr dirty="0" err="1"/>
              <a:t>учреждения</a:t>
            </a:r>
            <a:r>
              <a:rPr dirty="0"/>
              <a:t> ХМАО – </a:t>
            </a:r>
            <a:r>
              <a:rPr dirty="0" err="1"/>
              <a:t>Югры</a:t>
            </a:r>
            <a:endParaRPr dirty="0"/>
          </a:p>
          <a:p>
            <a:pPr algn="l">
              <a:defRPr sz="2600"/>
            </a:pPr>
            <a:r>
              <a:rPr dirty="0"/>
              <a:t>«</a:t>
            </a:r>
            <a:r>
              <a:rPr dirty="0" err="1"/>
              <a:t>Центр</a:t>
            </a:r>
            <a:r>
              <a:rPr dirty="0"/>
              <a:t>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патологии</a:t>
            </a:r>
            <a:r>
              <a:rPr dirty="0"/>
              <a:t>» Н.В. </a:t>
            </a:r>
            <a:r>
              <a:rPr dirty="0" err="1"/>
              <a:t>Кабаргина</a:t>
            </a:r>
            <a:endParaRPr dirty="0"/>
          </a:p>
        </p:txBody>
      </p:sp>
      <p:pic>
        <p:nvPicPr>
          <p:cNvPr id="122" name="Без имени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590" y="-404730"/>
            <a:ext cx="13004801" cy="929214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2781884" y="1053715"/>
            <a:ext cx="7441081" cy="416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>
              <a:defRPr sz="4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Современное состояние </a:t>
            </a:r>
            <a:endParaRPr lang="ru-RU" dirty="0" smtClean="0"/>
          </a:p>
          <a:p>
            <a:pPr>
              <a:defRPr sz="4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и основные </a:t>
            </a:r>
            <a:r>
              <a:rPr lang="ru-RU" dirty="0"/>
              <a:t>направления </a:t>
            </a:r>
            <a:endParaRPr lang="ru-RU" dirty="0" smtClean="0"/>
          </a:p>
          <a:p>
            <a:pPr>
              <a:defRPr sz="4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сохранения здоровья </a:t>
            </a:r>
          </a:p>
          <a:p>
            <a:pPr>
              <a:defRPr sz="4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работающего </a:t>
            </a:r>
            <a:r>
              <a:rPr lang="ru-RU" dirty="0"/>
              <a:t>населения </a:t>
            </a:r>
            <a:endParaRPr lang="ru-RU" dirty="0" smtClean="0"/>
          </a:p>
          <a:p>
            <a:pPr>
              <a:defRPr sz="4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в </a:t>
            </a:r>
            <a:r>
              <a:rPr lang="ru-RU" dirty="0"/>
              <a:t>Российской </a:t>
            </a:r>
            <a:r>
              <a:rPr lang="ru-RU" dirty="0" smtClean="0"/>
              <a:t>Федерации</a:t>
            </a:r>
          </a:p>
          <a:p>
            <a:pPr>
              <a:defRPr sz="4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и </a:t>
            </a:r>
            <a:r>
              <a:rPr lang="ru-RU" dirty="0"/>
              <a:t>в ХМАО – Югре </a:t>
            </a:r>
            <a:endParaRPr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23" y="7667110"/>
            <a:ext cx="3060700" cy="1371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39">
            <a:extLst>
              <a:ext uri="{FF2B5EF4-FFF2-40B4-BE49-F238E27FC236}">
                <a16:creationId xmlns:a16="http://schemas.microsoft.com/office/drawing/2014/main" xmlns="" id="{CF1CA72B-ED4B-E548-8B90-5043203E87F1}"/>
              </a:ext>
            </a:extLst>
          </p:cNvPr>
          <p:cNvSpPr>
            <a:spLocks noChangeAspect="1"/>
          </p:cNvSpPr>
          <p:nvPr/>
        </p:nvSpPr>
        <p:spPr>
          <a:xfrm>
            <a:off x="369776" y="2041587"/>
            <a:ext cx="4761600" cy="4761600"/>
          </a:xfrm>
          <a:custGeom>
            <a:avLst/>
            <a:gdLst>
              <a:gd name="connsiteX0" fmla="*/ 1764000 w 3528000"/>
              <a:gd name="connsiteY0" fmla="*/ 144000 h 3528000"/>
              <a:gd name="connsiteX1" fmla="*/ 144000 w 3528000"/>
              <a:gd name="connsiteY1" fmla="*/ 1764000 h 3528000"/>
              <a:gd name="connsiteX2" fmla="*/ 1764000 w 3528000"/>
              <a:gd name="connsiteY2" fmla="*/ 3384000 h 3528000"/>
              <a:gd name="connsiteX3" fmla="*/ 3384000 w 3528000"/>
              <a:gd name="connsiteY3" fmla="*/ 1764000 h 3528000"/>
              <a:gd name="connsiteX4" fmla="*/ 1764000 w 3528000"/>
              <a:gd name="connsiteY4" fmla="*/ 144000 h 3528000"/>
              <a:gd name="connsiteX5" fmla="*/ 1764000 w 3528000"/>
              <a:gd name="connsiteY5" fmla="*/ 0 h 3528000"/>
              <a:gd name="connsiteX6" fmla="*/ 3528000 w 3528000"/>
              <a:gd name="connsiteY6" fmla="*/ 1764000 h 3528000"/>
              <a:gd name="connsiteX7" fmla="*/ 1764000 w 3528000"/>
              <a:gd name="connsiteY7" fmla="*/ 3528000 h 3528000"/>
              <a:gd name="connsiteX8" fmla="*/ 0 w 3528000"/>
              <a:gd name="connsiteY8" fmla="*/ 1764000 h 3528000"/>
              <a:gd name="connsiteX9" fmla="*/ 1764000 w 3528000"/>
              <a:gd name="connsiteY9" fmla="*/ 0 h 35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000" h="3528000">
                <a:moveTo>
                  <a:pt x="1764000" y="144000"/>
                </a:moveTo>
                <a:cubicBezTo>
                  <a:pt x="869299" y="144000"/>
                  <a:pt x="144000" y="869299"/>
                  <a:pt x="144000" y="1764000"/>
                </a:cubicBezTo>
                <a:cubicBezTo>
                  <a:pt x="144000" y="2658701"/>
                  <a:pt x="869299" y="3384000"/>
                  <a:pt x="1764000" y="3384000"/>
                </a:cubicBezTo>
                <a:cubicBezTo>
                  <a:pt x="2658701" y="3384000"/>
                  <a:pt x="3384000" y="2658701"/>
                  <a:pt x="3384000" y="1764000"/>
                </a:cubicBezTo>
                <a:cubicBezTo>
                  <a:pt x="3384000" y="869299"/>
                  <a:pt x="2658701" y="144000"/>
                  <a:pt x="1764000" y="144000"/>
                </a:cubicBezTo>
                <a:close/>
                <a:moveTo>
                  <a:pt x="1764000" y="0"/>
                </a:moveTo>
                <a:cubicBezTo>
                  <a:pt x="2738230" y="0"/>
                  <a:pt x="3528000" y="789770"/>
                  <a:pt x="3528000" y="1764000"/>
                </a:cubicBezTo>
                <a:cubicBezTo>
                  <a:pt x="3528000" y="2738230"/>
                  <a:pt x="2738230" y="3528000"/>
                  <a:pt x="1764000" y="3528000"/>
                </a:cubicBezTo>
                <a:cubicBezTo>
                  <a:pt x="789770" y="3528000"/>
                  <a:pt x="0" y="2738230"/>
                  <a:pt x="0" y="1764000"/>
                </a:cubicBezTo>
                <a:cubicBezTo>
                  <a:pt x="0" y="789770"/>
                  <a:pt x="789770" y="0"/>
                  <a:pt x="1764000" y="0"/>
                </a:cubicBezTo>
                <a:close/>
              </a:path>
            </a:pathLst>
          </a:custGeom>
          <a:pattFill prst="pct3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defTabSz="1299724" hangingPunct="1"/>
            <a:endParaRPr lang="ru-RU" sz="2600" kern="1200">
              <a:solidFill>
                <a:prstClr val="white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6373EE8-8976-4C44-AD9E-2848B6C21D6A}"/>
              </a:ext>
            </a:extLst>
          </p:cNvPr>
          <p:cNvGrpSpPr/>
          <p:nvPr/>
        </p:nvGrpSpPr>
        <p:grpSpPr>
          <a:xfrm>
            <a:off x="6671036" y="3675918"/>
            <a:ext cx="5355017" cy="1236763"/>
            <a:chOff x="4587111" y="2584630"/>
            <a:chExt cx="3765246" cy="869599"/>
          </a:xfrm>
        </p:grpSpPr>
        <p:sp>
          <p:nvSpPr>
            <p:cNvPr id="17" name="Прямоугольник: скругленные углы 43">
              <a:extLst>
                <a:ext uri="{FF2B5EF4-FFF2-40B4-BE49-F238E27FC236}">
                  <a16:creationId xmlns:a16="http://schemas.microsoft.com/office/drawing/2014/main" xmlns="" id="{5AB95523-E8B2-B44B-9451-AE197E7FE9B5}"/>
                </a:ext>
              </a:extLst>
            </p:cNvPr>
            <p:cNvSpPr/>
            <p:nvPr/>
          </p:nvSpPr>
          <p:spPr>
            <a:xfrm>
              <a:off x="5134704" y="2584630"/>
              <a:ext cx="3217653" cy="64118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A5F5"/>
                </a:gs>
                <a:gs pos="100000">
                  <a:srgbClr val="5E35B1"/>
                </a:gs>
              </a:gsLst>
              <a:lin ang="4200000" scaled="0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724" hangingPunct="1"/>
              <a:r>
                <a:rPr lang="ru-RU" sz="2300" b="1" kern="1200" dirty="0">
                  <a:solidFill>
                    <a:prstClr val="black"/>
                  </a:solidFill>
                </a:rPr>
                <a:t>Количество выявленных заболеваний</a:t>
              </a:r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6AAEEDB0-51CC-9A40-9604-679AD6107636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4587111" y="2905223"/>
              <a:ext cx="547593" cy="54900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9EBD1C8-820A-6A42-896F-FB1D65513609}"/>
              </a:ext>
            </a:extLst>
          </p:cNvPr>
          <p:cNvGrpSpPr/>
          <p:nvPr/>
        </p:nvGrpSpPr>
        <p:grpSpPr>
          <a:xfrm>
            <a:off x="5651293" y="2288220"/>
            <a:ext cx="5374533" cy="567249"/>
            <a:chOff x="3562506" y="1270804"/>
            <a:chExt cx="3778968" cy="398847"/>
          </a:xfrm>
        </p:grpSpPr>
        <p:sp>
          <p:nvSpPr>
            <p:cNvPr id="20" name="Прямоугольник: скругленные углы 42">
              <a:extLst>
                <a:ext uri="{FF2B5EF4-FFF2-40B4-BE49-F238E27FC236}">
                  <a16:creationId xmlns:a16="http://schemas.microsoft.com/office/drawing/2014/main" xmlns="" id="{532C7B4D-2B4B-354B-8A1F-3E792F8F2A89}"/>
                </a:ext>
              </a:extLst>
            </p:cNvPr>
            <p:cNvSpPr/>
            <p:nvPr/>
          </p:nvSpPr>
          <p:spPr>
            <a:xfrm>
              <a:off x="5154372" y="1270804"/>
              <a:ext cx="2187102" cy="37424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39BE5"/>
                </a:gs>
                <a:gs pos="100000">
                  <a:srgbClr val="7030A0"/>
                </a:gs>
              </a:gsLst>
              <a:lin ang="4200000" scaled="0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724" hangingPunct="1"/>
              <a:r>
                <a:rPr lang="ru-RU" sz="2300" b="1" kern="1200" dirty="0">
                  <a:solidFill>
                    <a:prstClr val="black"/>
                  </a:solidFill>
                </a:rPr>
                <a:t>из них женщин </a:t>
              </a: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6F6D14D8-3932-A241-B265-D3BD4118D1A8}"/>
                </a:ext>
              </a:extLst>
            </p:cNvPr>
            <p:cNvCxnSpPr/>
            <p:nvPr/>
          </p:nvCxnSpPr>
          <p:spPr>
            <a:xfrm flipV="1">
              <a:off x="3562506" y="1341927"/>
              <a:ext cx="1675659" cy="327724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01CC69DE-0C65-F344-A68B-9C6EDB174170}"/>
              </a:ext>
            </a:extLst>
          </p:cNvPr>
          <p:cNvGrpSpPr/>
          <p:nvPr/>
        </p:nvGrpSpPr>
        <p:grpSpPr>
          <a:xfrm>
            <a:off x="4241688" y="1093453"/>
            <a:ext cx="6081927" cy="911911"/>
            <a:chOff x="2747333" y="480358"/>
            <a:chExt cx="4276355" cy="641188"/>
          </a:xfrm>
        </p:grpSpPr>
        <p:sp>
          <p:nvSpPr>
            <p:cNvPr id="23" name="Прямоугольник: скругленные углы 41">
              <a:extLst>
                <a:ext uri="{FF2B5EF4-FFF2-40B4-BE49-F238E27FC236}">
                  <a16:creationId xmlns:a16="http://schemas.microsoft.com/office/drawing/2014/main" xmlns="" id="{93701304-5F6A-7F4C-AAB8-9348B92BDDF1}"/>
                </a:ext>
              </a:extLst>
            </p:cNvPr>
            <p:cNvSpPr/>
            <p:nvPr/>
          </p:nvSpPr>
          <p:spPr>
            <a:xfrm>
              <a:off x="3806035" y="480358"/>
              <a:ext cx="3217653" cy="64118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A5F5"/>
                </a:gs>
                <a:gs pos="100000">
                  <a:srgbClr val="8522A6"/>
                </a:gs>
              </a:gsLst>
              <a:lin ang="4200000" scaled="0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724" hangingPunct="1"/>
              <a:r>
                <a:rPr lang="ru-RU" sz="2300" b="1" kern="1200" dirty="0">
                  <a:solidFill>
                    <a:prstClr val="black"/>
                  </a:solidFill>
                </a:rPr>
                <a:t>Численность всего </a:t>
              </a:r>
            </a:p>
            <a:p>
              <a:pPr defTabSz="1299724" hangingPunct="1"/>
              <a:r>
                <a:rPr lang="ru-RU" sz="2300" b="1" kern="1200" dirty="0">
                  <a:solidFill>
                    <a:prstClr val="black"/>
                  </a:solidFill>
                </a:rPr>
                <a:t>осмотренных работников</a:t>
              </a: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0A4BB22D-62A4-FD42-9876-9D63F52B41E4}"/>
                </a:ext>
              </a:extLst>
            </p:cNvPr>
            <p:cNvCxnSpPr>
              <a:endCxn id="23" idx="1"/>
            </p:cNvCxnSpPr>
            <p:nvPr/>
          </p:nvCxnSpPr>
          <p:spPr>
            <a:xfrm flipV="1">
              <a:off x="2747333" y="800952"/>
              <a:ext cx="1058702" cy="320594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олилиния: фигура 8">
            <a:extLst>
              <a:ext uri="{FF2B5EF4-FFF2-40B4-BE49-F238E27FC236}">
                <a16:creationId xmlns:a16="http://schemas.microsoft.com/office/drawing/2014/main" xmlns="" id="{E7457BDC-2DFD-F246-B96C-418302EFE601}"/>
              </a:ext>
            </a:extLst>
          </p:cNvPr>
          <p:cNvSpPr>
            <a:spLocks noChangeAspect="1"/>
          </p:cNvSpPr>
          <p:nvPr/>
        </p:nvSpPr>
        <p:spPr>
          <a:xfrm>
            <a:off x="2772667" y="2020177"/>
            <a:ext cx="3404800" cy="6809600"/>
          </a:xfrm>
          <a:custGeom>
            <a:avLst/>
            <a:gdLst>
              <a:gd name="connsiteX0" fmla="*/ 0 w 2556000"/>
              <a:gd name="connsiteY0" fmla="*/ 0 h 5112000"/>
              <a:gd name="connsiteX1" fmla="*/ 2556000 w 2556000"/>
              <a:gd name="connsiteY1" fmla="*/ 2556000 h 5112000"/>
              <a:gd name="connsiteX2" fmla="*/ 0 w 2556000"/>
              <a:gd name="connsiteY2" fmla="*/ 5112000 h 5112000"/>
              <a:gd name="connsiteX3" fmla="*/ 0 w 2556000"/>
              <a:gd name="connsiteY3" fmla="*/ 5057770 h 5112000"/>
              <a:gd name="connsiteX4" fmla="*/ 251264 w 2556000"/>
              <a:gd name="connsiteY4" fmla="*/ 5045083 h 5112000"/>
              <a:gd name="connsiteX5" fmla="*/ 2497449 w 2556000"/>
              <a:gd name="connsiteY5" fmla="*/ 2556000 h 5112000"/>
              <a:gd name="connsiteX6" fmla="*/ 251264 w 2556000"/>
              <a:gd name="connsiteY6" fmla="*/ 66918 h 5112000"/>
              <a:gd name="connsiteX7" fmla="*/ 0 w 2556000"/>
              <a:gd name="connsiteY7" fmla="*/ 54230 h 5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000" h="5112000">
                <a:moveTo>
                  <a:pt x="0" y="0"/>
                </a:moveTo>
                <a:cubicBezTo>
                  <a:pt x="1411640" y="0"/>
                  <a:pt x="2556000" y="1144360"/>
                  <a:pt x="2556000" y="2556000"/>
                </a:cubicBezTo>
                <a:cubicBezTo>
                  <a:pt x="2556000" y="3967640"/>
                  <a:pt x="1411640" y="5112000"/>
                  <a:pt x="0" y="5112000"/>
                </a:cubicBezTo>
                <a:lnTo>
                  <a:pt x="0" y="5057770"/>
                </a:lnTo>
                <a:lnTo>
                  <a:pt x="251264" y="5045083"/>
                </a:lnTo>
                <a:cubicBezTo>
                  <a:pt x="1512912" y="4916955"/>
                  <a:pt x="2497449" y="3851453"/>
                  <a:pt x="2497449" y="2556000"/>
                </a:cubicBezTo>
                <a:cubicBezTo>
                  <a:pt x="2497449" y="1260548"/>
                  <a:pt x="1512912" y="195045"/>
                  <a:pt x="251264" y="66918"/>
                </a:cubicBezTo>
                <a:lnTo>
                  <a:pt x="0" y="54230"/>
                </a:lnTo>
                <a:close/>
              </a:path>
            </a:pathLst>
          </a:custGeom>
          <a:gradFill>
            <a:gsLst>
              <a:gs pos="0">
                <a:srgbClr val="D84315"/>
              </a:gs>
              <a:gs pos="31470">
                <a:srgbClr val="1C7FDC"/>
              </a:gs>
              <a:gs pos="15000">
                <a:srgbClr val="5E35B1"/>
              </a:gs>
              <a:gs pos="67110">
                <a:schemeClr val="accent6">
                  <a:lumMod val="75000"/>
                </a:schemeClr>
              </a:gs>
              <a:gs pos="49000">
                <a:srgbClr val="039BE5"/>
              </a:gs>
              <a:gs pos="81943">
                <a:srgbClr val="FFEB3B"/>
              </a:gs>
              <a:gs pos="100000">
                <a:srgbClr val="FF704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defTabSz="1299724" hangingPunct="1"/>
            <a:endParaRPr lang="ru-RU" sz="2600" kern="1200">
              <a:solidFill>
                <a:prstClr val="white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35F7C07-05BE-E14E-B5F1-DE6DED742763}"/>
              </a:ext>
            </a:extLst>
          </p:cNvPr>
          <p:cNvSpPr>
            <a:spLocks noChangeAspect="1"/>
          </p:cNvSpPr>
          <p:nvPr/>
        </p:nvSpPr>
        <p:spPr>
          <a:xfrm>
            <a:off x="2784641" y="1481012"/>
            <a:ext cx="1457046" cy="1078330"/>
          </a:xfrm>
          <a:prstGeom prst="ellipse">
            <a:avLst/>
          </a:prstGeom>
          <a:gradFill>
            <a:gsLst>
              <a:gs pos="0">
                <a:srgbClr val="42A5F5"/>
              </a:gs>
              <a:gs pos="100000">
                <a:srgbClr val="0277BD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defTabSz="1299724" hangingPunct="1"/>
            <a:r>
              <a:rPr lang="ru-RU" sz="2600" b="1" kern="1200" dirty="0" smtClean="0">
                <a:solidFill>
                  <a:prstClr val="white"/>
                </a:solidFill>
              </a:rPr>
              <a:t>3734</a:t>
            </a:r>
            <a:endParaRPr lang="ru-RU" sz="2600" b="1" kern="1200" dirty="0">
              <a:solidFill>
                <a:prstClr val="white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602A19B9-6259-0245-8883-55E74549BFC4}"/>
              </a:ext>
            </a:extLst>
          </p:cNvPr>
          <p:cNvSpPr>
            <a:spLocks noChangeAspect="1"/>
          </p:cNvSpPr>
          <p:nvPr/>
        </p:nvSpPr>
        <p:spPr>
          <a:xfrm>
            <a:off x="4443632" y="2570491"/>
            <a:ext cx="1207660" cy="870400"/>
          </a:xfrm>
          <a:prstGeom prst="ellipse">
            <a:avLst/>
          </a:prstGeom>
          <a:gradFill>
            <a:gsLst>
              <a:gs pos="0">
                <a:srgbClr val="42A5F5"/>
              </a:gs>
              <a:gs pos="100000">
                <a:srgbClr val="0277BD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defTabSz="1299724" hangingPunct="1"/>
            <a:r>
              <a:rPr lang="ru-RU" sz="2600" b="1" kern="1200" dirty="0" smtClean="0">
                <a:solidFill>
                  <a:prstClr val="white"/>
                </a:solidFill>
              </a:rPr>
              <a:t>587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C3EFED46-5AD7-9343-B2C0-6D0BFB276F22}"/>
              </a:ext>
            </a:extLst>
          </p:cNvPr>
          <p:cNvSpPr>
            <a:spLocks noChangeAspect="1"/>
          </p:cNvSpPr>
          <p:nvPr/>
        </p:nvSpPr>
        <p:spPr>
          <a:xfrm>
            <a:off x="5270680" y="4368964"/>
            <a:ext cx="1559590" cy="1382367"/>
          </a:xfrm>
          <a:prstGeom prst="ellipse">
            <a:avLst/>
          </a:prstGeom>
          <a:gradFill>
            <a:gsLst>
              <a:gs pos="0">
                <a:srgbClr val="42A5F5"/>
              </a:gs>
              <a:gs pos="100000">
                <a:srgbClr val="0277BD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defTabSz="1299724" hangingPunct="1"/>
            <a:r>
              <a:rPr lang="ru-RU" sz="2600" b="1" kern="1200" dirty="0" smtClean="0">
                <a:solidFill>
                  <a:prstClr val="white"/>
                </a:solidFill>
              </a:rPr>
              <a:t>5744</a:t>
            </a:r>
            <a:endParaRPr lang="ru-RU" sz="2600" b="1" kern="1200" dirty="0">
              <a:solidFill>
                <a:prstClr val="white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6720D822-AF32-A040-B282-1F822E01B5AB}"/>
              </a:ext>
            </a:extLst>
          </p:cNvPr>
          <p:cNvSpPr>
            <a:spLocks noChangeAspect="1"/>
          </p:cNvSpPr>
          <p:nvPr/>
        </p:nvSpPr>
        <p:spPr>
          <a:xfrm>
            <a:off x="4575169" y="7918959"/>
            <a:ext cx="472293" cy="472293"/>
          </a:xfrm>
          <a:prstGeom prst="ellipse">
            <a:avLst/>
          </a:prstGeom>
          <a:gradFill>
            <a:gsLst>
              <a:gs pos="0">
                <a:srgbClr val="42A5F5"/>
              </a:gs>
              <a:gs pos="100000">
                <a:srgbClr val="0277BD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defTabSz="1299724" hangingPunct="1"/>
            <a:endParaRPr lang="ru-RU" sz="2600" b="1" kern="1200" dirty="0">
              <a:solidFill>
                <a:prstClr val="white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0D9CFD7D-3EDF-3545-9F13-EEE8DB5DED41}"/>
              </a:ext>
            </a:extLst>
          </p:cNvPr>
          <p:cNvSpPr>
            <a:spLocks noChangeAspect="1"/>
          </p:cNvSpPr>
          <p:nvPr/>
        </p:nvSpPr>
        <p:spPr>
          <a:xfrm>
            <a:off x="3044088" y="8391252"/>
            <a:ext cx="469076" cy="469076"/>
          </a:xfrm>
          <a:prstGeom prst="ellipse">
            <a:avLst/>
          </a:prstGeom>
          <a:gradFill>
            <a:gsLst>
              <a:gs pos="0">
                <a:srgbClr val="42A5F5"/>
              </a:gs>
              <a:gs pos="100000">
                <a:srgbClr val="0277BD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defTabSz="1299724" hangingPunct="1"/>
            <a:endParaRPr lang="ru-RU" sz="2600" b="1" kern="1200" dirty="0">
              <a:solidFill>
                <a:prstClr val="white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7DB1A5F4-48E6-7F44-9FEE-E7A9A65200D0}"/>
              </a:ext>
            </a:extLst>
          </p:cNvPr>
          <p:cNvSpPr>
            <a:spLocks noChangeAspect="1"/>
          </p:cNvSpPr>
          <p:nvPr/>
        </p:nvSpPr>
        <p:spPr>
          <a:xfrm>
            <a:off x="5151022" y="6264022"/>
            <a:ext cx="1353759" cy="1078330"/>
          </a:xfrm>
          <a:prstGeom prst="ellipse">
            <a:avLst/>
          </a:prstGeom>
          <a:gradFill>
            <a:gsLst>
              <a:gs pos="0">
                <a:srgbClr val="42A5F5"/>
              </a:gs>
              <a:gs pos="100000">
                <a:srgbClr val="0277BD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defTabSz="1299724" hangingPunct="1"/>
            <a:r>
              <a:rPr lang="ru-RU" sz="2600" b="1" kern="1200" dirty="0" smtClean="0">
                <a:solidFill>
                  <a:prstClr val="white"/>
                </a:solidFill>
              </a:rPr>
              <a:t>3650</a:t>
            </a:r>
            <a:endParaRPr lang="ru-RU" sz="2600" b="1" kern="1200" dirty="0">
              <a:solidFill>
                <a:prstClr val="white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96327A53-47BE-2E40-8194-B7823EE1B723}"/>
              </a:ext>
            </a:extLst>
          </p:cNvPr>
          <p:cNvGrpSpPr/>
          <p:nvPr/>
        </p:nvGrpSpPr>
        <p:grpSpPr>
          <a:xfrm>
            <a:off x="6504781" y="6415400"/>
            <a:ext cx="5285062" cy="446285"/>
            <a:chOff x="4404102" y="2855734"/>
            <a:chExt cx="3716059" cy="641187"/>
          </a:xfrm>
        </p:grpSpPr>
        <p:sp>
          <p:nvSpPr>
            <p:cNvPr id="35" name="Прямоугольник: скругленные углы 43">
              <a:extLst>
                <a:ext uri="{FF2B5EF4-FFF2-40B4-BE49-F238E27FC236}">
                  <a16:creationId xmlns:a16="http://schemas.microsoft.com/office/drawing/2014/main" xmlns="" id="{DAA9FC64-55FF-7341-82C2-ED38727E0E2C}"/>
                </a:ext>
              </a:extLst>
            </p:cNvPr>
            <p:cNvSpPr/>
            <p:nvPr/>
          </p:nvSpPr>
          <p:spPr>
            <a:xfrm>
              <a:off x="4902508" y="2855734"/>
              <a:ext cx="3217653" cy="64118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A5F5"/>
                </a:gs>
                <a:gs pos="100000">
                  <a:srgbClr val="5E35B1"/>
                </a:gs>
              </a:gsLst>
              <a:lin ang="4200000" scaled="0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724" hangingPunct="1"/>
              <a:r>
                <a:rPr lang="ru-RU" sz="2300" b="1" kern="1200" dirty="0">
                  <a:solidFill>
                    <a:prstClr val="black"/>
                  </a:solidFill>
                </a:rPr>
                <a:t>из них впервые выявленных</a:t>
              </a:r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6F9365F9-059E-6C46-B1E3-0E3E7A772B70}"/>
                </a:ext>
              </a:extLst>
            </p:cNvPr>
            <p:cNvCxnSpPr>
              <a:stCxn id="30" idx="6"/>
              <a:endCxn id="35" idx="1"/>
            </p:cNvCxnSpPr>
            <p:nvPr/>
          </p:nvCxnSpPr>
          <p:spPr>
            <a:xfrm flipV="1">
              <a:off x="4404102" y="3176328"/>
              <a:ext cx="498406" cy="236547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2" descr="C:\Users\SagatatinovRS\Desktop\logo.png">
            <a:extLst>
              <a:ext uri="{FF2B5EF4-FFF2-40B4-BE49-F238E27FC236}">
                <a16:creationId xmlns:a16="http://schemas.microsoft.com/office/drawing/2014/main" xmlns="" id="{64C4A4CA-1DAB-824A-BE86-2EEDFFFC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96" y="3542520"/>
            <a:ext cx="1447548" cy="8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CE597D-4AC8-AC49-8930-36BDC15C4DC6}"/>
              </a:ext>
            </a:extLst>
          </p:cNvPr>
          <p:cNvSpPr txBox="1"/>
          <p:nvPr/>
        </p:nvSpPr>
        <p:spPr>
          <a:xfrm>
            <a:off x="1527304" y="4737590"/>
            <a:ext cx="2446544" cy="350181"/>
          </a:xfrm>
          <a:prstGeom prst="rect">
            <a:avLst/>
          </a:prstGeom>
          <a:noFill/>
        </p:spPr>
        <p:txBody>
          <a:bodyPr wrap="square" lIns="129972" tIns="64986" rIns="129972" bIns="64986" rtlCol="0">
            <a:spAutoFit/>
          </a:bodyPr>
          <a:lstStyle/>
          <a:p>
            <a:pPr defTabSz="1299724" hangingPunct="1"/>
            <a:r>
              <a:rPr lang="ru-RU" sz="1400" b="1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ЮГАНСКНЕФТЕГАЗ</a:t>
            </a:r>
            <a:endParaRPr lang="ru-RU" sz="14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99914" y="-303577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51" y="-131241"/>
            <a:ext cx="7615237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3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2538173" y="368352"/>
            <a:ext cx="9952987" cy="87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 algn="l">
              <a:defRPr sz="2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/>
              <a:t>Перспективные направления развития </a:t>
            </a:r>
            <a:r>
              <a:rPr lang="ru-RU" dirty="0" err="1" smtClean="0"/>
              <a:t>профпатологической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 службы </a:t>
            </a:r>
            <a:r>
              <a:rPr lang="ru-RU" dirty="0" smtClean="0"/>
              <a:t>ХМАО – Югры</a:t>
            </a:r>
            <a:endParaRPr dirty="0"/>
          </a:p>
        </p:txBody>
      </p:sp>
      <p:sp>
        <p:nvSpPr>
          <p:cNvPr id="234" name="Shape 234"/>
          <p:cNvSpPr/>
          <p:nvPr/>
        </p:nvSpPr>
        <p:spPr>
          <a:xfrm>
            <a:off x="-10966" y="9414272"/>
            <a:ext cx="13026761" cy="333175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2538173" y="1541507"/>
            <a:ext cx="102598" cy="502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239" name="Shape 239"/>
          <p:cNvSpPr/>
          <p:nvPr/>
        </p:nvSpPr>
        <p:spPr>
          <a:xfrm>
            <a:off x="3730030" y="7700423"/>
            <a:ext cx="102657" cy="47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3000"/>
            </a:lvl1pPr>
          </a:lstStyle>
          <a:p>
            <a:endParaRPr sz="2400" dirty="0"/>
          </a:p>
        </p:txBody>
      </p:sp>
      <p:sp>
        <p:nvSpPr>
          <p:cNvPr id="240" name="Shape 240"/>
          <p:cNvSpPr/>
          <p:nvPr/>
        </p:nvSpPr>
        <p:spPr>
          <a:xfrm>
            <a:off x="5731450" y="7695189"/>
            <a:ext cx="102657" cy="47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3000"/>
            </a:lvl1pPr>
          </a:lstStyle>
          <a:p>
            <a:endParaRPr sz="2400" dirty="0"/>
          </a:p>
        </p:txBody>
      </p:sp>
      <p:sp>
        <p:nvSpPr>
          <p:cNvPr id="241" name="Shape 241"/>
          <p:cNvSpPr/>
          <p:nvPr/>
        </p:nvSpPr>
        <p:spPr>
          <a:xfrm>
            <a:off x="8002214" y="7695189"/>
            <a:ext cx="102657" cy="47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3000"/>
            </a:lvl1pPr>
          </a:lstStyle>
          <a:p>
            <a:endParaRPr sz="2400" dirty="0"/>
          </a:p>
        </p:txBody>
      </p:sp>
      <p:sp>
        <p:nvSpPr>
          <p:cNvPr id="242" name="Shape 242"/>
          <p:cNvSpPr/>
          <p:nvPr/>
        </p:nvSpPr>
        <p:spPr>
          <a:xfrm>
            <a:off x="1658967" y="7787564"/>
            <a:ext cx="102598" cy="42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lang="ru-RU" dirty="0" smtClean="0"/>
          </a:p>
        </p:txBody>
      </p:sp>
      <p:pic>
        <p:nvPicPr>
          <p:cNvPr id="2050" name="Picture 2" descr="\\srv-fs02.it.lan\vdiprofiles$\profiles\SuvorovaEY\Desktop\Доклад\тел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28" y="2403662"/>
            <a:ext cx="11017771" cy="734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62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фон2.png"/>
          <p:cNvPicPr>
            <a:picLocks noChangeAspect="1"/>
          </p:cNvPicPr>
          <p:nvPr/>
        </p:nvPicPr>
        <p:blipFill>
          <a:blip r:embed="rId3">
            <a:alphaModFix amt="7599"/>
            <a:extLst/>
          </a:blip>
          <a:stretch>
            <a:fillRect/>
          </a:stretch>
        </p:blipFill>
        <p:spPr>
          <a:xfrm>
            <a:off x="-829731" y="-76190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240632" y="2829946"/>
            <a:ext cx="2940592" cy="677996"/>
          </a:xfrm>
          <a:prstGeom prst="roundRect">
            <a:avLst>
              <a:gd name="adj" fmla="val 28098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1671889" y="231450"/>
            <a:ext cx="6524163" cy="151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Охрана здоровья работающего населения, 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сохранение трудового долголетия  – 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основная цель деятельности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профпатологической службы</a:t>
            </a:r>
          </a:p>
        </p:txBody>
      </p:sp>
      <p:pic>
        <p:nvPicPr>
          <p:cNvPr id="14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586187" y="2809907"/>
            <a:ext cx="1902706" cy="71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 algn="l"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 smtClean="0"/>
              <a:t>Задач</a:t>
            </a:r>
            <a:r>
              <a:rPr lang="ru-RU" dirty="0" smtClean="0"/>
              <a:t>а</a:t>
            </a:r>
            <a:endParaRPr dirty="0"/>
          </a:p>
        </p:txBody>
      </p:sp>
      <p:sp>
        <p:nvSpPr>
          <p:cNvPr id="148" name="Shape 148"/>
          <p:cNvSpPr/>
          <p:nvPr/>
        </p:nvSpPr>
        <p:spPr>
          <a:xfrm>
            <a:off x="1211027" y="3649507"/>
            <a:ext cx="1543634" cy="3211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202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chemeClr val="accent5">
                    <a:alpha val="50000"/>
                  </a:schemeClr>
                </a:solidFill>
              </a:rPr>
              <a:t>3</a:t>
            </a:r>
          </a:p>
        </p:txBody>
      </p:sp>
      <p:pic>
        <p:nvPicPr>
          <p:cNvPr id="149" name="Амбулаторное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61092" y="1889857"/>
            <a:ext cx="2790512" cy="238019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-10966" y="9414272"/>
            <a:ext cx="13026761" cy="333175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658976" y="1189640"/>
            <a:ext cx="10259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pic>
        <p:nvPicPr>
          <p:cNvPr id="152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2639209" y="103197"/>
            <a:ext cx="7384976" cy="90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Охрана</a:t>
            </a:r>
            <a:r>
              <a:rPr dirty="0"/>
              <a:t> </a:t>
            </a:r>
            <a:r>
              <a:rPr dirty="0" err="1"/>
              <a:t>здоровья</a:t>
            </a:r>
            <a:r>
              <a:rPr dirty="0"/>
              <a:t> </a:t>
            </a:r>
            <a:r>
              <a:rPr dirty="0" err="1"/>
              <a:t>работающего</a:t>
            </a:r>
            <a:r>
              <a:rPr dirty="0"/>
              <a:t> </a:t>
            </a:r>
            <a:r>
              <a:rPr dirty="0" err="1"/>
              <a:t>населения</a:t>
            </a:r>
            <a:r>
              <a:rPr dirty="0"/>
              <a:t>, </a:t>
            </a:r>
          </a:p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сохранение трудового </a:t>
            </a:r>
            <a:r>
              <a:rPr dirty="0" err="1"/>
              <a:t>долголетия</a:t>
            </a:r>
            <a:r>
              <a:rPr dirty="0"/>
              <a:t> </a:t>
            </a:r>
            <a:r>
              <a:rPr dirty="0" smtClean="0"/>
              <a:t>– </a:t>
            </a:r>
            <a:endParaRPr dirty="0"/>
          </a:p>
        </p:txBody>
      </p:sp>
      <p:sp>
        <p:nvSpPr>
          <p:cNvPr id="154" name="Shape 154"/>
          <p:cNvSpPr/>
          <p:nvPr/>
        </p:nvSpPr>
        <p:spPr>
          <a:xfrm>
            <a:off x="2604058" y="940930"/>
            <a:ext cx="10049167" cy="90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основная цель деятельности профпатологической службы</a:t>
            </a:r>
          </a:p>
        </p:txBody>
      </p:sp>
      <p:sp>
        <p:nvSpPr>
          <p:cNvPr id="147" name="Shape 147"/>
          <p:cNvSpPr/>
          <p:nvPr/>
        </p:nvSpPr>
        <p:spPr>
          <a:xfrm>
            <a:off x="343657" y="4323106"/>
            <a:ext cx="5765104" cy="433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71" tIns="50771" rIns="50771" bIns="50771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 </a:t>
            </a:r>
            <a:r>
              <a:rPr dirty="0" err="1"/>
              <a:t>Оказание</a:t>
            </a:r>
            <a:r>
              <a:rPr dirty="0"/>
              <a:t> </a:t>
            </a:r>
            <a:r>
              <a:rPr dirty="0" err="1"/>
              <a:t>специализированной</a:t>
            </a:r>
            <a:r>
              <a:rPr dirty="0"/>
              <a:t> </a:t>
            </a:r>
            <a:r>
              <a:rPr dirty="0" err="1" smtClean="0"/>
              <a:t>профпатологической</a:t>
            </a:r>
            <a:r>
              <a:rPr dirty="0" smtClean="0"/>
              <a:t> </a:t>
            </a:r>
            <a:r>
              <a:rPr dirty="0" err="1"/>
              <a:t>стационарной</a:t>
            </a:r>
            <a:r>
              <a:rPr dirty="0"/>
              <a:t> </a:t>
            </a:r>
            <a:r>
              <a:rPr dirty="0" err="1"/>
              <a:t>помощи</a:t>
            </a:r>
            <a:r>
              <a:rPr dirty="0"/>
              <a:t> </a:t>
            </a:r>
            <a:r>
              <a:rPr dirty="0" err="1"/>
              <a:t>больным</a:t>
            </a:r>
            <a:r>
              <a:rPr dirty="0"/>
              <a:t> с </a:t>
            </a:r>
            <a:r>
              <a:rPr dirty="0" err="1"/>
              <a:t>профессиональными</a:t>
            </a:r>
            <a:r>
              <a:rPr dirty="0"/>
              <a:t> </a:t>
            </a:r>
            <a:r>
              <a:rPr dirty="0" err="1"/>
              <a:t>заболеваниями</a:t>
            </a:r>
            <a:r>
              <a:rPr dirty="0"/>
              <a:t>, </a:t>
            </a:r>
            <a:r>
              <a:rPr dirty="0" err="1"/>
              <a:t>работникам</a:t>
            </a:r>
            <a:r>
              <a:rPr dirty="0"/>
              <a:t> с </a:t>
            </a:r>
            <a:r>
              <a:rPr dirty="0" err="1"/>
              <a:t>подозрением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профессиональные</a:t>
            </a:r>
            <a:r>
              <a:rPr dirty="0"/>
              <a:t> </a:t>
            </a:r>
            <a:r>
              <a:rPr dirty="0" err="1"/>
              <a:t>заболевания</a:t>
            </a:r>
            <a:r>
              <a:rPr dirty="0"/>
              <a:t>, </a:t>
            </a:r>
            <a:r>
              <a:rPr dirty="0" err="1"/>
              <a:t>лицам</a:t>
            </a:r>
            <a:r>
              <a:rPr dirty="0"/>
              <a:t>, </a:t>
            </a:r>
            <a:r>
              <a:rPr dirty="0" err="1"/>
              <a:t>занятым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работах</a:t>
            </a:r>
            <a:r>
              <a:rPr dirty="0"/>
              <a:t> с </a:t>
            </a:r>
            <a:r>
              <a:rPr dirty="0" err="1"/>
              <a:t>воздействием</a:t>
            </a:r>
            <a:r>
              <a:rPr dirty="0"/>
              <a:t> </a:t>
            </a:r>
            <a:r>
              <a:rPr dirty="0" err="1"/>
              <a:t>вредных</a:t>
            </a:r>
            <a:r>
              <a:rPr dirty="0"/>
              <a:t> </a:t>
            </a:r>
            <a:r>
              <a:rPr dirty="0" err="1"/>
              <a:t>производственных</a:t>
            </a:r>
            <a:r>
              <a:rPr dirty="0"/>
              <a:t> </a:t>
            </a:r>
            <a:r>
              <a:rPr dirty="0" err="1"/>
              <a:t>факторов</a:t>
            </a:r>
            <a:r>
              <a:rPr dirty="0"/>
              <a:t> и </a:t>
            </a:r>
            <a:r>
              <a:rPr dirty="0" err="1"/>
              <a:t>повышенным</a:t>
            </a:r>
            <a:r>
              <a:rPr dirty="0"/>
              <a:t> </a:t>
            </a:r>
            <a:r>
              <a:rPr dirty="0" err="1"/>
              <a:t>риском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профессиональных</a:t>
            </a:r>
            <a:r>
              <a:rPr dirty="0"/>
              <a:t> </a:t>
            </a:r>
            <a:r>
              <a:rPr dirty="0" err="1"/>
              <a:t>заболеваний</a:t>
            </a:r>
            <a:r>
              <a:rPr dirty="0"/>
              <a:t>.</a:t>
            </a:r>
          </a:p>
        </p:txBody>
      </p:sp>
      <p:sp>
        <p:nvSpPr>
          <p:cNvPr id="15" name="Shape 126"/>
          <p:cNvSpPr/>
          <p:nvPr/>
        </p:nvSpPr>
        <p:spPr>
          <a:xfrm>
            <a:off x="8179416" y="2809873"/>
            <a:ext cx="2937737" cy="677996"/>
          </a:xfrm>
          <a:prstGeom prst="roundRect">
            <a:avLst>
              <a:gd name="adj" fmla="val 28098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25400" dir="2388334" rotWithShape="0">
              <a:srgbClr val="000000">
                <a:alpha val="48057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ru-RU" sz="4000" b="1" dirty="0"/>
              <a:t>Проблема</a:t>
            </a:r>
            <a:endParaRPr sz="4000" b="1" dirty="0"/>
          </a:p>
        </p:txBody>
      </p:sp>
      <p:sp>
        <p:nvSpPr>
          <p:cNvPr id="17" name="Shape 147"/>
          <p:cNvSpPr/>
          <p:nvPr/>
        </p:nvSpPr>
        <p:spPr>
          <a:xfrm>
            <a:off x="6456362" y="5356981"/>
            <a:ext cx="6383871" cy="2026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71" tIns="50771" rIns="50771" bIns="50771" anchor="ctr">
            <a:spAutoFit/>
          </a:bodyPr>
          <a:lstStyle>
            <a:lvl1pPr>
              <a:defRPr sz="2500"/>
            </a:lvl1pPr>
          </a:lstStyle>
          <a:p>
            <a:r>
              <a:rPr lang="ru-RU" dirty="0" smtClean="0"/>
              <a:t>Слабый поток пациентов, направляемых медицинскими организациями округа на госпитализацию в </a:t>
            </a:r>
            <a:r>
              <a:rPr lang="ru-RU" dirty="0" err="1" smtClean="0"/>
              <a:t>профпатологическое</a:t>
            </a:r>
            <a:r>
              <a:rPr lang="ru-RU" dirty="0" smtClean="0"/>
              <a:t> отделение АУ «Югорский центр профессиональной патологии»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фон2.png"/>
          <p:cNvPicPr>
            <a:picLocks noChangeAspect="1"/>
          </p:cNvPicPr>
          <p:nvPr/>
        </p:nvPicPr>
        <p:blipFill>
          <a:blip r:embed="rId3">
            <a:alphaModFix amt="7599"/>
            <a:extLst/>
          </a:blip>
          <a:stretch>
            <a:fillRect/>
          </a:stretch>
        </p:blipFill>
        <p:spPr>
          <a:xfrm>
            <a:off x="-829735" y="0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1671889" y="231450"/>
            <a:ext cx="6524163" cy="151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Охрана здоровья работающего населения, 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сохранение трудового долголетия  – 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основная цель деятельности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профпатологической службы</a:t>
            </a:r>
          </a:p>
        </p:txBody>
      </p:sp>
      <p:pic>
        <p:nvPicPr>
          <p:cNvPr id="14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586186" y="2809907"/>
            <a:ext cx="102598" cy="71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 algn="l"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48" name="Shape 148"/>
          <p:cNvSpPr/>
          <p:nvPr/>
        </p:nvSpPr>
        <p:spPr>
          <a:xfrm>
            <a:off x="1931546" y="3649507"/>
            <a:ext cx="102598" cy="3211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202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>
              <a:solidFill>
                <a:schemeClr val="accent5">
                  <a:alpha val="50000"/>
                </a:schemeClr>
              </a:solidFill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-10966" y="9414272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615209" y="1189640"/>
            <a:ext cx="10259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pic>
        <p:nvPicPr>
          <p:cNvPr id="15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2604060" y="137410"/>
            <a:ext cx="9682079" cy="90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Сведения о направлении пациентов </a:t>
            </a:r>
          </a:p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в </a:t>
            </a:r>
            <a:r>
              <a:rPr lang="ru-RU" dirty="0" err="1" smtClean="0"/>
              <a:t>профпатологическое</a:t>
            </a:r>
            <a:r>
              <a:rPr lang="ru-RU" dirty="0" smtClean="0"/>
              <a:t> отделение за 9 месяцев 2019 года</a:t>
            </a:r>
            <a:endParaRPr dirty="0"/>
          </a:p>
        </p:txBody>
      </p:sp>
      <p:sp>
        <p:nvSpPr>
          <p:cNvPr id="154" name="Shape 154"/>
          <p:cNvSpPr/>
          <p:nvPr/>
        </p:nvSpPr>
        <p:spPr>
          <a:xfrm>
            <a:off x="2604052" y="1140988"/>
            <a:ext cx="102598" cy="502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47" name="Shape 147"/>
          <p:cNvSpPr/>
          <p:nvPr/>
        </p:nvSpPr>
        <p:spPr>
          <a:xfrm>
            <a:off x="3619849" y="4756552"/>
            <a:ext cx="5765104" cy="487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71" tIns="50771" rIns="50771" bIns="50771" anchor="ctr">
            <a:spAutoFit/>
          </a:bodyPr>
          <a:lstStyle>
            <a:lvl1pPr>
              <a:defRPr sz="2500"/>
            </a:lvl1pPr>
          </a:lstStyle>
          <a:p>
            <a:endParaRPr dirty="0"/>
          </a:p>
        </p:txBody>
      </p:sp>
      <p:sp>
        <p:nvSpPr>
          <p:cNvPr id="17" name="Shape 147"/>
          <p:cNvSpPr/>
          <p:nvPr/>
        </p:nvSpPr>
        <p:spPr>
          <a:xfrm>
            <a:off x="6456362" y="6126425"/>
            <a:ext cx="6383871" cy="487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71" tIns="50771" rIns="50771" bIns="50771" anchor="ctr">
            <a:spAutoFit/>
          </a:bodyPr>
          <a:lstStyle>
            <a:lvl1pPr>
              <a:defRPr sz="2500"/>
            </a:lvl1pPr>
          </a:lstStyle>
          <a:p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966707"/>
              </p:ext>
            </p:extLst>
          </p:nvPr>
        </p:nvGraphicFramePr>
        <p:xfrm>
          <a:off x="854452" y="2008674"/>
          <a:ext cx="11647359" cy="7271293"/>
        </p:xfrm>
        <a:graphic>
          <a:graphicData uri="http://schemas.openxmlformats.org/drawingml/2006/table">
            <a:tbl>
              <a:tblPr/>
              <a:tblGrid>
                <a:gridCol w="9683647"/>
                <a:gridCol w="944381"/>
                <a:gridCol w="1019331"/>
              </a:tblGrid>
              <a:tr h="371034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направлено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госпитализи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ровано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Автономное учреждение Ханты-Мансийского автономного округа - Югры "Центр профессиональной патологии"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826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 ХМАО-Югры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Нижневартовская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городская поликлиника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округа-Югры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Няганская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городская поликлиника"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ХМАО-Югры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Новоаганская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районная больница" 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Пыть-Яхская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окружная клиническая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округа-Югры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Нефтеюганская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районная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ХМАО-Югры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Лангепасская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городская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ООО "Институт управления медицинскими рисками и оптимизации страхования"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ООО"МЕДиС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") филиал 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МЕДиС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 в г. Когалым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 – Югры «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Нефтеюганская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окружная клиническая больница имени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В.П.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Яцкив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»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Автономное учреждение Ханты-Мансийского автономного округа - Югры "Советская районная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 ХМАО-Югры "Когалымская городская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округа-Югры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Сургутская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городская клиническая поликлиника №4"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 - Югры "Югорская городская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 Мансийского автономного округа -Югры "Кондинская районная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"Березовская районная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 ХМАО-Югры  "Покачевская городская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 - Югры "Радужнинская городская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 - Югры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Урайская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городская клиническая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 - Югры "Нижневартовская районная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округа-Югры "Белоярская районная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 - Югры "Мегионская городская больница №1"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ЗАО "Группа компаний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Медси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 в г.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Нягань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 – Югры «Сургутская городская клиническая  поликлиника №2»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округа - Югры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"Окружная клиническая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Общество с ограниченной ответственностью "Сибирское здоровье"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Бюджетное учреждение Ханты-Мансийского автономного округа - Югры «Лянторская городская больница»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Нижнесортымская УБ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 "Сургутская городская больница"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74" marR="5274" marT="5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274" marR="5274" marT="5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</a:t>
                      </a:r>
                    </a:p>
                  </a:txBody>
                  <a:tcPr marL="5274" marR="5274" marT="52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930</a:t>
                      </a:r>
                    </a:p>
                  </a:txBody>
                  <a:tcPr marL="5274" marR="5274" marT="52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</a:t>
                      </a:r>
                    </a:p>
                  </a:txBody>
                  <a:tcPr marL="5274" marR="5274" marT="52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фон2.png"/>
          <p:cNvPicPr>
            <a:picLocks noChangeAspect="1"/>
          </p:cNvPicPr>
          <p:nvPr/>
        </p:nvPicPr>
        <p:blipFill>
          <a:blip r:embed="rId3">
            <a:alphaModFix amt="7599"/>
            <a:extLst/>
          </a:blip>
          <a:stretch>
            <a:fillRect/>
          </a:stretch>
        </p:blipFill>
        <p:spPr>
          <a:xfrm>
            <a:off x="-829731" y="-59990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162832" y="2650067"/>
            <a:ext cx="2961547" cy="677996"/>
          </a:xfrm>
          <a:prstGeom prst="roundRect">
            <a:avLst>
              <a:gd name="adj" fmla="val 28098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671889" y="231450"/>
            <a:ext cx="6524163" cy="151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Охрана здоровья работающего населения, 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сохранение трудового долголетия  – 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основная цель деятельности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профпатологической службы</a:t>
            </a:r>
          </a:p>
        </p:txBody>
      </p:sp>
      <p:pic>
        <p:nvPicPr>
          <p:cNvPr id="15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527701" y="2630029"/>
            <a:ext cx="1902706" cy="71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 algn="l"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 smtClean="0"/>
              <a:t>Задач</a:t>
            </a:r>
            <a:r>
              <a:rPr lang="ru-RU" dirty="0" smtClean="0"/>
              <a:t>а</a:t>
            </a:r>
            <a:endParaRPr dirty="0"/>
          </a:p>
        </p:txBody>
      </p:sp>
      <p:sp>
        <p:nvSpPr>
          <p:cNvPr id="162" name="Shape 162"/>
          <p:cNvSpPr/>
          <p:nvPr/>
        </p:nvSpPr>
        <p:spPr>
          <a:xfrm>
            <a:off x="472457" y="3872409"/>
            <a:ext cx="1543634" cy="3211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202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chemeClr val="accent5">
                    <a:alpha val="49000"/>
                  </a:schemeClr>
                </a:solidFill>
              </a:rPr>
              <a:t>4</a:t>
            </a:r>
          </a:p>
        </p:txBody>
      </p:sp>
      <p:sp>
        <p:nvSpPr>
          <p:cNvPr id="164" name="Shape 164"/>
          <p:cNvSpPr/>
          <p:nvPr/>
        </p:nvSpPr>
        <p:spPr>
          <a:xfrm>
            <a:off x="7238025" y="3872409"/>
            <a:ext cx="102598" cy="3211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202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>
              <a:solidFill>
                <a:schemeClr val="accent5">
                  <a:alpha val="50000"/>
                </a:schemeClr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-10966" y="9414272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7" name="папка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799271" y="2450042"/>
            <a:ext cx="2269871" cy="179618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1658976" y="1189640"/>
            <a:ext cx="10259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pic>
        <p:nvPicPr>
          <p:cNvPr id="16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2597811" y="153801"/>
            <a:ext cx="7384976" cy="90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Охрана здоровья работающего населения, </a:t>
            </a:r>
          </a:p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сохранение трудового долголетия  – </a:t>
            </a:r>
          </a:p>
        </p:txBody>
      </p:sp>
      <p:sp>
        <p:nvSpPr>
          <p:cNvPr id="171" name="Shape 171"/>
          <p:cNvSpPr/>
          <p:nvPr/>
        </p:nvSpPr>
        <p:spPr>
          <a:xfrm>
            <a:off x="2604873" y="936645"/>
            <a:ext cx="10049167" cy="90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основная цель деятельности профпатологической службы</a:t>
            </a:r>
          </a:p>
        </p:txBody>
      </p:sp>
      <p:sp>
        <p:nvSpPr>
          <p:cNvPr id="163" name="Shape 163"/>
          <p:cNvSpPr/>
          <p:nvPr/>
        </p:nvSpPr>
        <p:spPr>
          <a:xfrm>
            <a:off x="335933" y="4050855"/>
            <a:ext cx="5969025" cy="433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71" tIns="50771" rIns="50771" bIns="50771" anchor="ctr">
            <a:spAutoFit/>
          </a:bodyPr>
          <a:lstStyle>
            <a:lvl1pPr>
              <a:defRPr sz="2500"/>
            </a:lvl1pPr>
          </a:lstStyle>
          <a:p>
            <a:r>
              <a:rPr dirty="0" err="1"/>
              <a:t>Межведомственное</a:t>
            </a:r>
            <a:r>
              <a:rPr dirty="0"/>
              <a:t> </a:t>
            </a:r>
            <a:r>
              <a:rPr dirty="0" err="1"/>
              <a:t>взаимодействие</a:t>
            </a:r>
            <a:r>
              <a:rPr dirty="0"/>
              <a:t> </a:t>
            </a:r>
            <a:r>
              <a:rPr dirty="0" smtClean="0"/>
              <a:t>(</a:t>
            </a:r>
            <a:r>
              <a:rPr lang="ru-RU" dirty="0" smtClean="0"/>
              <a:t>Центр профессиональной патологии </a:t>
            </a:r>
            <a:r>
              <a:rPr dirty="0" smtClean="0"/>
              <a:t>РПН</a:t>
            </a:r>
            <a:r>
              <a:rPr dirty="0"/>
              <a:t>, </a:t>
            </a:r>
            <a:r>
              <a:rPr dirty="0" smtClean="0"/>
              <a:t>ФСС</a:t>
            </a:r>
            <a:r>
              <a:rPr lang="ru-RU" dirty="0" smtClean="0"/>
              <a:t>, бюро МСЭ</a:t>
            </a:r>
            <a:r>
              <a:rPr dirty="0" smtClean="0"/>
              <a:t>) </a:t>
            </a:r>
            <a:r>
              <a:rPr dirty="0"/>
              <a:t>с </a:t>
            </a:r>
            <a:r>
              <a:rPr dirty="0" err="1"/>
              <a:t>целью</a:t>
            </a:r>
            <a:r>
              <a:rPr dirty="0"/>
              <a:t> </a:t>
            </a:r>
            <a:r>
              <a:rPr dirty="0" err="1"/>
              <a:t>разработки</a:t>
            </a:r>
            <a:r>
              <a:rPr dirty="0"/>
              <a:t> </a:t>
            </a:r>
            <a:r>
              <a:rPr dirty="0" err="1"/>
              <a:t>комплексных</a:t>
            </a:r>
            <a:r>
              <a:rPr dirty="0"/>
              <a:t> </a:t>
            </a:r>
            <a:r>
              <a:rPr dirty="0" err="1"/>
              <a:t>мер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профилактике</a:t>
            </a:r>
            <a:r>
              <a:rPr dirty="0"/>
              <a:t> </a:t>
            </a:r>
            <a:r>
              <a:rPr dirty="0" err="1"/>
              <a:t>профессиональных</a:t>
            </a:r>
            <a:r>
              <a:rPr dirty="0"/>
              <a:t> и </a:t>
            </a:r>
            <a:r>
              <a:rPr dirty="0" err="1"/>
              <a:t>производственно-обусловленных</a:t>
            </a:r>
            <a:r>
              <a:rPr dirty="0"/>
              <a:t> </a:t>
            </a:r>
            <a:r>
              <a:rPr dirty="0" err="1"/>
              <a:t>заболеваний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 </a:t>
            </a:r>
            <a:r>
              <a:rPr dirty="0" err="1"/>
              <a:t>сохранения</a:t>
            </a:r>
            <a:r>
              <a:rPr dirty="0"/>
              <a:t> </a:t>
            </a:r>
            <a:r>
              <a:rPr dirty="0" err="1"/>
              <a:t>здоровья</a:t>
            </a:r>
            <a:r>
              <a:rPr dirty="0"/>
              <a:t> </a:t>
            </a:r>
            <a:r>
              <a:rPr dirty="0" err="1"/>
              <a:t>работников</a:t>
            </a:r>
            <a:r>
              <a:rPr dirty="0"/>
              <a:t>  и </a:t>
            </a:r>
            <a:r>
              <a:rPr dirty="0" err="1"/>
              <a:t>совершенствованию</a:t>
            </a:r>
            <a:r>
              <a:rPr dirty="0"/>
              <a:t> </a:t>
            </a:r>
            <a:r>
              <a:rPr dirty="0" err="1"/>
              <a:t>оценки</a:t>
            </a:r>
            <a:r>
              <a:rPr dirty="0"/>
              <a:t>, </a:t>
            </a:r>
            <a:r>
              <a:rPr dirty="0" err="1"/>
              <a:t>прогноза</a:t>
            </a:r>
            <a:r>
              <a:rPr dirty="0"/>
              <a:t> и </a:t>
            </a:r>
            <a:r>
              <a:rPr dirty="0" err="1"/>
              <a:t>управления</a:t>
            </a:r>
            <a:r>
              <a:rPr dirty="0"/>
              <a:t> </a:t>
            </a:r>
            <a:r>
              <a:rPr dirty="0" err="1"/>
              <a:t>профессиональными</a:t>
            </a:r>
            <a:r>
              <a:rPr dirty="0"/>
              <a:t> </a:t>
            </a:r>
            <a:r>
              <a:rPr dirty="0" err="1"/>
              <a:t>рисками</a:t>
            </a:r>
            <a:r>
              <a:rPr dirty="0"/>
              <a:t>.</a:t>
            </a:r>
          </a:p>
        </p:txBody>
      </p:sp>
      <p:sp>
        <p:nvSpPr>
          <p:cNvPr id="19" name="Shape 163"/>
          <p:cNvSpPr/>
          <p:nvPr/>
        </p:nvSpPr>
        <p:spPr>
          <a:xfrm>
            <a:off x="6841180" y="5838093"/>
            <a:ext cx="5969025" cy="2026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71" tIns="50771" rIns="50771" bIns="50771" anchor="ctr">
            <a:spAutoFit/>
          </a:bodyPr>
          <a:lstStyle>
            <a:lvl1pPr>
              <a:defRPr sz="2500"/>
            </a:lvl1pPr>
          </a:lstStyle>
          <a:p>
            <a:r>
              <a:rPr lang="ru-RU" dirty="0" smtClean="0"/>
              <a:t>Межведомственное взаимодействие в сфере охраны здоровья работающего населения, включая выявление и лечение профессиональных заболеваний в ХМАО – Югре </a:t>
            </a:r>
            <a:r>
              <a:rPr lang="ru-RU" dirty="0" smtClean="0"/>
              <a:t>слабое.</a:t>
            </a:r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34" y="2650067"/>
            <a:ext cx="3219450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2.png"/>
          <p:cNvPicPr>
            <a:picLocks noChangeAspect="1"/>
          </p:cNvPicPr>
          <p:nvPr/>
        </p:nvPicPr>
        <p:blipFill>
          <a:blip r:embed="rId2">
            <a:alphaModFix amt="7599"/>
            <a:extLst/>
          </a:blip>
          <a:stretch>
            <a:fillRect/>
          </a:stretch>
        </p:blipFill>
        <p:spPr>
          <a:xfrm>
            <a:off x="-1091562" y="0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22138" y="108575"/>
            <a:ext cx="11582481" cy="89337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Российский  Национальный Конгресс  с международным участием </a:t>
            </a:r>
            <a:endParaRPr lang="en-US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ПРОФЕССИЯ и ЗДОРОВЬЕ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Самара 24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сентября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79" y="2191173"/>
            <a:ext cx="8058198" cy="60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56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3251200" y="2644395"/>
            <a:ext cx="6502400" cy="685314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997735" y="-119979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497298" y="891014"/>
            <a:ext cx="11988884" cy="1885642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Девиз Конгресса  «От профессионального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здоровья к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трудовому долголетию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614596" y="2644395"/>
            <a:ext cx="12150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Конгресса участвовали ведущие ученые и специалисты России в области медицины и охраны труда, представители ВОЗ, МОТ, МА по изучению рака – всего более 6500 участников из 64 регионов РФ и 19 стран мира (Австралия, Франция, Италия, Германия, Канада, Корея, Япония и другие).</a:t>
            </a:r>
          </a:p>
        </p:txBody>
      </p:sp>
    </p:spTree>
    <p:extLst>
      <p:ext uri="{BB962C8B-B14F-4D97-AF65-F5344CB8AC3E}">
        <p14:creationId xmlns:p14="http://schemas.microsoft.com/office/powerpoint/2010/main" val="1907744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2.png"/>
          <p:cNvPicPr>
            <a:picLocks noChangeAspect="1"/>
          </p:cNvPicPr>
          <p:nvPr/>
        </p:nvPicPr>
        <p:blipFill>
          <a:blip r:embed="rId2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051835" y="2396762"/>
            <a:ext cx="11277679" cy="67792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основной тематике Конгресса обсуждались следующие вопросы:</a:t>
            </a: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1509" indent="-731509" algn="l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моделей сохранения здоровья работающих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 государственном, региональном, отраслевом, корпоративном и др. уровнях); </a:t>
            </a:r>
          </a:p>
          <a:p>
            <a:pPr marL="731509" indent="-731509" algn="l">
              <a:buAutoNum type="arabicPeriod"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1509" indent="-731509" algn="l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вопросы профилактики, диагностики, лечения и реабилитации основных форм профессиональных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производственно-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обусловленных заболеваний;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671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2.png"/>
          <p:cNvPicPr>
            <a:picLocks noChangeAspect="1"/>
          </p:cNvPicPr>
          <p:nvPr/>
        </p:nvPicPr>
        <p:blipFill>
          <a:blip r:embed="rId2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20539" y="2678571"/>
            <a:ext cx="11785682" cy="564667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и управление рисками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воздействия факторов производственной среды и трудового процесса, перспективные направления деятельности по снижению  риска развития онкологических заболеваний, профессионального стресса, психических расстройств и пр.;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совершенствование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системы подготовки кадров в медицине труда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2852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2.png"/>
          <p:cNvPicPr>
            <a:picLocks noChangeAspect="1"/>
          </p:cNvPicPr>
          <p:nvPr/>
        </p:nvPicPr>
        <p:blipFill>
          <a:blip r:embed="rId2">
            <a:alphaModFix amt="7599"/>
            <a:extLst/>
          </a:blip>
          <a:stretch>
            <a:fillRect/>
          </a:stretch>
        </p:blipFill>
        <p:spPr>
          <a:xfrm>
            <a:off x="-4195895" y="-119979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11159" y="2360095"/>
            <a:ext cx="11379280" cy="74851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Резолюции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Конгресса</a:t>
            </a: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Для решения актуальных вопросов подготовки кадров в сфере медицины труда (профпатологов и гигиенистов труда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на базе Ассоциации врачей и специалистов по медицине труда 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Проблемную комиссию "Образование в сфере медицины труда"; </a:t>
            </a:r>
          </a:p>
          <a:p>
            <a:pPr lvl="0" algn="l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Создание системы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контроля качества с  разработкой критериев качества ПМО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решением ответственности по  регионам РФ;</a:t>
            </a:r>
          </a:p>
          <a:p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251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фон2.png"/>
          <p:cNvPicPr>
            <a:picLocks noChangeAspect="1"/>
          </p:cNvPicPr>
          <p:nvPr/>
        </p:nvPicPr>
        <p:blipFill>
          <a:blip r:embed="rId3">
            <a:alphaModFix amt="7599"/>
            <a:extLst/>
          </a:blip>
          <a:stretch>
            <a:fillRect/>
          </a:stretch>
        </p:blipFill>
        <p:spPr>
          <a:xfrm>
            <a:off x="-440056" y="-119981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74737" y="2621713"/>
            <a:ext cx="2937737" cy="677996"/>
          </a:xfrm>
          <a:prstGeom prst="roundRect">
            <a:avLst>
              <a:gd name="adj" fmla="val 28098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25400" dir="2388334" rotWithShape="0">
              <a:srgbClr val="000000">
                <a:alpha val="48057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671889" y="231450"/>
            <a:ext cx="6524163" cy="151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Охрана здоровья работающего населения, 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сохранение трудового долголетия  – 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основная цель деятельности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профпатологической службы</a:t>
            </a:r>
          </a:p>
        </p:txBody>
      </p:sp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2604054" y="103197"/>
            <a:ext cx="8819664" cy="90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Охрана</a:t>
            </a:r>
            <a:r>
              <a:rPr dirty="0"/>
              <a:t> </a:t>
            </a:r>
            <a:r>
              <a:rPr lang="ru-RU" dirty="0" smtClean="0"/>
              <a:t>профессионального здоровья</a:t>
            </a:r>
            <a:r>
              <a:rPr lang="ru-RU" dirty="0"/>
              <a:t> </a:t>
            </a:r>
            <a:r>
              <a:rPr lang="ru-RU" dirty="0" smtClean="0"/>
              <a:t>и продление </a:t>
            </a:r>
          </a:p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 </a:t>
            </a:r>
            <a:r>
              <a:rPr dirty="0"/>
              <a:t>трудового </a:t>
            </a:r>
            <a:r>
              <a:rPr dirty="0" err="1"/>
              <a:t>долголетия</a:t>
            </a:r>
            <a:r>
              <a:rPr dirty="0"/>
              <a:t> 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2604058" y="935002"/>
            <a:ext cx="10049167" cy="90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основная цель деятельности профпатологической службы</a:t>
            </a:r>
          </a:p>
        </p:txBody>
      </p:sp>
      <p:sp>
        <p:nvSpPr>
          <p:cNvPr id="131" name="Shape 131"/>
          <p:cNvSpPr/>
          <p:nvPr/>
        </p:nvSpPr>
        <p:spPr>
          <a:xfrm>
            <a:off x="701289" y="2644494"/>
            <a:ext cx="1902706" cy="71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 algn="l"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 smtClean="0"/>
              <a:t>Задач</a:t>
            </a:r>
            <a:r>
              <a:rPr lang="ru-RU" dirty="0" smtClean="0"/>
              <a:t>а</a:t>
            </a:r>
            <a:endParaRPr dirty="0"/>
          </a:p>
        </p:txBody>
      </p:sp>
      <p:sp>
        <p:nvSpPr>
          <p:cNvPr id="134" name="Shape 134"/>
          <p:cNvSpPr/>
          <p:nvPr/>
        </p:nvSpPr>
        <p:spPr>
          <a:xfrm>
            <a:off x="97356" y="3897809"/>
            <a:ext cx="1543634" cy="3211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202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chemeClr val="accent5">
                    <a:alpha val="37000"/>
                  </a:schemeClr>
                </a:solidFill>
              </a:rPr>
              <a:t>1</a:t>
            </a:r>
          </a:p>
        </p:txBody>
      </p:sp>
      <p:sp>
        <p:nvSpPr>
          <p:cNvPr id="135" name="Shape 135"/>
          <p:cNvSpPr/>
          <p:nvPr/>
        </p:nvSpPr>
        <p:spPr>
          <a:xfrm>
            <a:off x="7407507" y="3897809"/>
            <a:ext cx="102598" cy="3211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202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>
              <a:solidFill>
                <a:schemeClr val="accent5">
                  <a:alpha val="47000"/>
                </a:schemeClr>
              </a:solidFill>
            </a:endParaRPr>
          </a:p>
        </p:txBody>
      </p:sp>
      <p:pic>
        <p:nvPicPr>
          <p:cNvPr id="136" name="профилактика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899864" y="2244194"/>
            <a:ext cx="2249489" cy="224948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441799" y="1189643"/>
            <a:ext cx="53694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</a:t>
            </a:r>
          </a:p>
        </p:txBody>
      </p:sp>
      <p:pic>
        <p:nvPicPr>
          <p:cNvPr id="14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993772" y="4669091"/>
            <a:ext cx="6322839" cy="356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71" tIns="50771" rIns="50771" bIns="50771" anchor="ctr">
            <a:spAutoFit/>
          </a:bodyPr>
          <a:lstStyle>
            <a:lvl1pPr>
              <a:defRPr sz="2500"/>
            </a:lvl1pPr>
          </a:lstStyle>
          <a:p>
            <a:r>
              <a:rPr lang="ru-RU" dirty="0" smtClean="0"/>
              <a:t>Р</a:t>
            </a:r>
            <a:r>
              <a:rPr dirty="0" err="1" smtClean="0"/>
              <a:t>анне</a:t>
            </a:r>
            <a:r>
              <a:rPr lang="ru-RU" dirty="0" smtClean="0"/>
              <a:t>е</a:t>
            </a:r>
            <a:r>
              <a:rPr dirty="0" smtClean="0"/>
              <a:t> </a:t>
            </a:r>
            <a:r>
              <a:rPr dirty="0" err="1" smtClean="0"/>
              <a:t>выявлени</a:t>
            </a:r>
            <a:r>
              <a:rPr lang="ru-RU" dirty="0" smtClean="0"/>
              <a:t>е</a:t>
            </a:r>
            <a:r>
              <a:rPr dirty="0" smtClean="0"/>
              <a:t> </a:t>
            </a:r>
            <a:r>
              <a:rPr dirty="0"/>
              <a:t>профессиональных и производственно-обусловленных заболеваний,  своевременное лечение больных с профессиональными заболеваниями, их начальными признаками, производственно-обусловленных заболеваний, предупреждение инвалидности и смертности работающих.</a:t>
            </a:r>
          </a:p>
        </p:txBody>
      </p:sp>
      <p:sp>
        <p:nvSpPr>
          <p:cNvPr id="133" name="Shape 133"/>
          <p:cNvSpPr/>
          <p:nvPr/>
        </p:nvSpPr>
        <p:spPr>
          <a:xfrm>
            <a:off x="6816734" y="5246172"/>
            <a:ext cx="6121613" cy="241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71" tIns="50771" rIns="50771" bIns="50771" anchor="ctr">
            <a:spAutoFit/>
          </a:bodyPr>
          <a:lstStyle>
            <a:lvl1pPr>
              <a:defRPr sz="2500"/>
            </a:lvl1pPr>
          </a:lstStyle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сравнению со странами Европы уровень </a:t>
            </a:r>
            <a:r>
              <a:rPr lang="ru-RU" dirty="0" smtClean="0"/>
              <a:t>профессиональной заболеваемости в России </a:t>
            </a:r>
            <a:r>
              <a:rPr lang="ru-RU" dirty="0"/>
              <a:t>в десятки раз </a:t>
            </a:r>
            <a:r>
              <a:rPr lang="ru-RU" dirty="0" smtClean="0"/>
              <a:t>ниже. ХМАО – Югра не является исключением из этого правила. </a:t>
            </a:r>
            <a:endParaRPr lang="ru-RU" dirty="0"/>
          </a:p>
        </p:txBody>
      </p:sp>
      <p:sp>
        <p:nvSpPr>
          <p:cNvPr id="19" name="Shape 126"/>
          <p:cNvSpPr/>
          <p:nvPr/>
        </p:nvSpPr>
        <p:spPr>
          <a:xfrm>
            <a:off x="8179416" y="2690943"/>
            <a:ext cx="2937737" cy="677996"/>
          </a:xfrm>
          <a:prstGeom prst="roundRect">
            <a:avLst>
              <a:gd name="adj" fmla="val 28098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25400" dir="2388334" rotWithShape="0">
              <a:srgbClr val="000000">
                <a:alpha val="48057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ru-RU" sz="4000" b="1" dirty="0"/>
              <a:t>Проблема</a:t>
            </a:r>
            <a:endParaRPr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2.png"/>
          <p:cNvPicPr>
            <a:picLocks noChangeAspect="1"/>
          </p:cNvPicPr>
          <p:nvPr/>
        </p:nvPicPr>
        <p:blipFill>
          <a:blip r:embed="rId2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117562" y="2454445"/>
            <a:ext cx="11176078" cy="665617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 редактировании 302н  приказа в составе ВК по проведению ПМО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оставить нарколога и психиатра! 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 Разработать  методические рекомендации по проведению ПМО с указанием порядка проведения с кодами заболеваний. </a:t>
            </a:r>
          </a:p>
          <a:p>
            <a:pPr lvl="0" algn="l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Актуализировать Руководство Р 2.2.2006-05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оценки критериев и классификации условий труда, в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тяжести и напряженности, биологического фактора и др. </a:t>
            </a:r>
          </a:p>
          <a:p>
            <a:pPr lvl="0" algn="l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Активизировать научные исследования по наиболее актуальным проблемам гигиены труда, особенно в части оценки применения инновационных технологий и материалов. </a:t>
            </a:r>
          </a:p>
          <a:p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9291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219163" y="2346767"/>
            <a:ext cx="10566474" cy="6259492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Под эгидой Ассоциации врачей и специалистов по медицине труда создать рабочую экспертную группу для разработки методических рекомендаций «Сохранение и профилактика нарушений психического здоровья на рабочем месте» </a:t>
            </a:r>
          </a:p>
          <a:p>
            <a:pPr algn="l"/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Разработать системный подход по оценке и управлению психосоциальными рисками на рабочем месте. 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988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11159" y="2303459"/>
            <a:ext cx="11988884" cy="67792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Утвердить основные разделы  интегрированной </a:t>
            </a:r>
          </a:p>
          <a:p>
            <a:pPr algn="l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электронной медицинской карты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работника и стандарта обмена данными с ЕИС «Медицина труда» для различных участников взаимодействия. 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Разработать и реализовать проекты нормативных документов для внедрения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электронного заключительного акта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ПМО.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Гармонизировать содержание диспансеризации, профилактического и периодического осмотра работающих,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способ  профилактики профессиональных 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производственно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обусловленных заболеваний.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07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он2.png"/>
          <p:cNvPicPr>
            <a:picLocks noChangeAspect="1"/>
          </p:cNvPicPr>
          <p:nvPr/>
        </p:nvPicPr>
        <p:blipFill>
          <a:blip r:embed="rId2">
            <a:alphaModFix amt="7599"/>
            <a:extLst/>
          </a:blip>
          <a:stretch>
            <a:fillRect/>
          </a:stretch>
        </p:blipFill>
        <p:spPr>
          <a:xfrm>
            <a:off x="-677331" y="65614"/>
            <a:ext cx="15797724" cy="9873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86" y="-181755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6137" y="12606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22139" y="2516652"/>
            <a:ext cx="11582481" cy="67792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Актуализировать  и гармонизировать  нормативно-правовую базу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оказания первичной медико-санитарной помощи работающим на уровне первичной доврачебной и врачебной медицинской помощи, первичной специализированной медицинской помощи работающим (амбулаторного этапа оказания медицинской помощи, в том числе, в условиях стационарзамещающих технологий, здравпунктов). 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Актуализировать перечень  ПЗ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включением ряда заболеваний, в том числе  связанных с голосовой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нагрузкой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(нормирование голосовой нагрузки 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110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5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914361" y="2488340"/>
            <a:ext cx="11277679" cy="64345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Постановления из Резолюции</a:t>
            </a:r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Конгресса!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Рассмотреть возможность внесения изменений в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РФ № 825 от 1999 с целью расширения перечня работ, выполнение которых связанно с высоким риском заболевания инфекционными болезнями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разработки методических рекомендаций МЗ РФ и СанПиНа </a:t>
            </a:r>
            <a:r>
              <a:rPr lang="ru-RU" sz="4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вахтовых работников.</a:t>
            </a:r>
            <a:r>
              <a:rPr lang="ru-RU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807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368099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279419" y="2052118"/>
            <a:ext cx="10811019" cy="1002394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Инициировать </a:t>
            </a: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обращение в Минтруд 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с </a:t>
            </a: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утверждения </a:t>
            </a:r>
            <a:r>
              <a:rPr lang="ru-RU" sz="3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Методики определения напряженности трудового процесса </a:t>
            </a: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(интеллектуальные, сенсорные и эмоциональные нагрузки) в рамках СОУТ. </a:t>
            </a:r>
          </a:p>
          <a:p>
            <a:pPr algn="l"/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задач Национального проекта «Здравоохранение» разработать предложения о необходимости </a:t>
            </a:r>
            <a:r>
              <a:rPr lang="ru-RU" sz="34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обучения врачей-онкологов по вопросам профпатологии </a:t>
            </a: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тематического усовершенствования на кафедрах ДПО; </a:t>
            </a:r>
          </a:p>
          <a:p>
            <a:pPr lvl="0" algn="l"/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Под эгидой Ассоциации врачей  и специалистов по медицине труда </a:t>
            </a:r>
            <a:r>
              <a:rPr lang="ru-RU" sz="3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создать рабочие экспертные группы </a:t>
            </a: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разработки </a:t>
            </a:r>
            <a:r>
              <a:rPr lang="ru-RU" sz="3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методических рекомендаций </a:t>
            </a: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«Сохранение и профилактика нарушений психического здоровья на  рабочем месте» и др.</a:t>
            </a:r>
          </a:p>
          <a:p>
            <a:pPr algn="just"/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781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3154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2908" y="2223489"/>
            <a:ext cx="11684082" cy="702551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по направлению больных   на ЭСЗП по приказу № 36н  на  госпитализацию в профпатологическое отделение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со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статьей 63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Федерального закона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21.11.2011 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г. N 323-ФЗ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"Об основах охраны здоровья граждан в Российской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Федерации«, приказом 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Минздрава России 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 31.01.2019 N 36н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"Об утверждении Порядка проведения экспертизы связи заболевания с профессией и формы медицинского заключения о наличии или об отсутствии профессионального заболевания" утверждены: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экспертизы связи заболевания с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профессией (форма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001-ПЗ/у)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Медицинское заключение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наличии или об отсутствии профессионального заболевания".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886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015962" y="2468352"/>
            <a:ext cx="11176078" cy="6225292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Медицинская организация, установившая предварительный диагноз "хроническое профессиональное заболевание (отравление)", представляет в центр профессиональной патологии следующие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(форма 057/у-04) с указанием предварительного диагноза в соответствии с приказом Минздравсоцразвития России от 27.04.2012 N 417н "Об утверждении перечня профессиональных заболеваний" и с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обоснованием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пациента.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984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219163" y="2461744"/>
            <a:ext cx="11480880" cy="68408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650230" indent="-650230" algn="l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выписку из медицинской документации гражданина,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содержащую: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состояния здоровья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гражданина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(выписку из медицинской карты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амбулаторного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стационарного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больного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 весь период наблюдения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пациента в медицинских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организациях);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сведения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результатах обязательных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предварительных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 поступлении на работу) и 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периодических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(в течение трудовой деятельности)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осмотров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17503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304756" y="2381748"/>
            <a:ext cx="12192085" cy="442103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ru-RU" sz="4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Письмо МЗ РФ N 13-2/1538  </a:t>
            </a:r>
          </a:p>
          <a:p>
            <a:pPr algn="ctr"/>
            <a:r>
              <a:rPr lang="ru-RU" sz="4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7 декабря 2015 г. «О сроках хранения медицинской документации».</a:t>
            </a:r>
          </a:p>
          <a:p>
            <a:pPr algn="ctr"/>
            <a:endParaRPr lang="ru-RU" sz="4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медицинских осмотров по законодательству должна храниться </a:t>
            </a:r>
            <a:r>
              <a:rPr lang="ru-RU" sz="5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лет</a:t>
            </a:r>
            <a:r>
              <a:rPr lang="ru-RU" sz="51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5287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Фон11231.jpg"/>
          <p:cNvPicPr>
            <a:picLocks noChangeAspect="1"/>
          </p:cNvPicPr>
          <p:nvPr/>
        </p:nvPicPr>
        <p:blipFill>
          <a:blip r:embed="rId3">
            <a:alphaModFix amt="14498"/>
            <a:extLst/>
          </a:blip>
          <a:stretch>
            <a:fillRect/>
          </a:stretch>
        </p:blipFill>
        <p:spPr>
          <a:xfrm>
            <a:off x="-1303853" y="1016708"/>
            <a:ext cx="14646583" cy="982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2693033" y="323657"/>
            <a:ext cx="7405867" cy="902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5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600" b="1" dirty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Профессиональная заболеваемость </a:t>
            </a:r>
          </a:p>
          <a:p>
            <a:pPr algn="l">
              <a:defRPr sz="25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600" b="1" dirty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в Российской Федерации за 2013-2018 годы</a:t>
            </a:r>
            <a:endParaRPr sz="2600" b="1" dirty="0">
              <a:solidFill>
                <a:srgbClr val="C82506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-10966" y="9491597"/>
            <a:ext cx="13026761" cy="255852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441799" y="1189640"/>
            <a:ext cx="53694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2</a:t>
            </a:r>
            <a:endParaRPr dirty="0"/>
          </a:p>
        </p:txBody>
      </p:sp>
      <p:pic>
        <p:nvPicPr>
          <p:cNvPr id="25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58" name="Chart 258"/>
          <p:cNvGraphicFramePr/>
          <p:nvPr>
            <p:extLst>
              <p:ext uri="{D42A27DB-BD31-4B8C-83A1-F6EECF244321}">
                <p14:modId xmlns:p14="http://schemas.microsoft.com/office/powerpoint/2010/main" val="1771130539"/>
              </p:ext>
            </p:extLst>
          </p:nvPr>
        </p:nvGraphicFramePr>
        <p:xfrm>
          <a:off x="689550" y="2681728"/>
          <a:ext cx="12082071" cy="599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67440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997642" y="2388408"/>
            <a:ext cx="10769675" cy="650229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санитарно-гигиеническую</a:t>
            </a: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характеристику условий труда </a:t>
            </a: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работника за весь период работы во вредных условиях;</a:t>
            </a:r>
          </a:p>
          <a:p>
            <a:pPr algn="l"/>
            <a:endParaRPr lang="ru-RU" sz="4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результаты </a:t>
            </a:r>
            <a:r>
              <a:rPr lang="ru-RU" sz="4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специальной оценки условий труда </a:t>
            </a: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рабочего места работника  (при наличии).</a:t>
            </a:r>
          </a:p>
          <a:p>
            <a:pPr algn="just">
              <a:buFont typeface="Wingdings" pitchFamily="2" charset="2"/>
              <a:buChar char="§"/>
            </a:pPr>
            <a:endParaRPr lang="ru-RU" sz="4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51514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117561" y="2290138"/>
            <a:ext cx="11277679" cy="579440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трудовой книжки или иных документов, подтверждающих трудовые отношения между работником и работодателем;</a:t>
            </a:r>
          </a:p>
          <a:p>
            <a:pPr algn="l"/>
            <a:endParaRPr lang="ru-RU" sz="4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заявление, </a:t>
            </a: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котором отражается желание гражданина пройти экспертизу связи заболевания с профессией.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903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07828" y="2418381"/>
            <a:ext cx="11887283" cy="67792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апреля в Центре профессиональной патологии работает профпатологическое отделение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45 коек 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лечения и/или обследования работников, занятых на работах с вредными и (или) опасными производственными факторами  с неврологической и терапевтической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патологией;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лечения больных с ранее установленными  профессиональными  заболеваниями  с целью профилактики прогрессирования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патологии;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обследования больных с установленными профессиональными заболеваниями (перед направлением их на освидетельствование во МСЭ).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77199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11159" y="1900392"/>
            <a:ext cx="11379280" cy="7517953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Федерального  закона от 24 июля 1998 г.</a:t>
            </a:r>
          </a:p>
          <a:p>
            <a:pPr algn="l"/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125-ФЗ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(ред. от 07.03.2018) «Об обязательном социальном страхования от несчастных случаев на производстве и профессиональных заболеваний»,   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постановления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РФ от 15 мая 2006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286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Положения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оплате дополнительных расходов на медицинскую, социальную и профессиональную реабилитацию застрахованных лиц, получивших повреждение здоровья вследствие несчастных случаев на производстве и профессиональных заболеваний (с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изм. на 13.06.2017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года)», </a:t>
            </a:r>
          </a:p>
          <a:p>
            <a:pPr algn="l"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Минздрава РФ от 13.11.2012 г.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911н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оказания медицинской помощи при острых и хронических профессиональных заболеваниях»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46718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5">
            <a:alphaModFix amt="7599"/>
            <a:extLst/>
          </a:blip>
          <a:stretch>
            <a:fillRect/>
          </a:stretch>
        </p:blipFill>
        <p:spPr>
          <a:xfrm>
            <a:off x="-829731" y="-86786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117562" y="2338439"/>
            <a:ext cx="11480880" cy="650229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sz="4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больные </a:t>
            </a: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установленным профессиональным диагнозом  для </a:t>
            </a:r>
            <a:r>
              <a:rPr lang="ru-RU" sz="4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оформления </a:t>
            </a:r>
            <a:r>
              <a:rPr lang="ru-RU" sz="4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Посыльного листа на МСЭ</a:t>
            </a:r>
            <a:r>
              <a:rPr lang="ru-RU" sz="4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подлежат</a:t>
            </a:r>
            <a:r>
              <a:rPr lang="ru-RU" sz="4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обязательном порядке обследованию в Центре профессиональной патологии </a:t>
            </a:r>
          </a:p>
          <a:p>
            <a:pPr algn="l">
              <a:buFont typeface="Wingdings" pitchFamily="2" charset="2"/>
              <a:buChar char="Ø"/>
            </a:pPr>
            <a:r>
              <a:rPr lang="ru-RU" sz="4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подтверждения</a:t>
            </a:r>
            <a:r>
              <a:rPr lang="ru-RU" sz="4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профессионального диагноза и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 его выраженности.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19060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04" y="-1802567"/>
            <a:ext cx="13682332" cy="451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057" y="260975"/>
            <a:ext cx="1674342" cy="960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фон2.png"/>
          <p:cNvPicPr>
            <a:picLocks noChangeAspect="1"/>
          </p:cNvPicPr>
          <p:nvPr/>
        </p:nvPicPr>
        <p:blipFill>
          <a:blip r:embed="rId4">
            <a:alphaModFix amt="7599"/>
            <a:extLst/>
          </a:blip>
          <a:stretch>
            <a:fillRect/>
          </a:stretch>
        </p:blipFill>
        <p:spPr>
          <a:xfrm>
            <a:off x="-677331" y="65614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914361" y="2226518"/>
            <a:ext cx="11684082" cy="733328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планирования работы Центра  необходимо  составить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поименный список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 больных с профессиональными заболеваниями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2020 г. </a:t>
            </a: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декабря 2019 г.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схеме: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ФИО больного (полностью)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Диагноз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Дата прохождения МСЭ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Примерная дата госпитализации в ЦПП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Профпатолог ФИО (полностью). Телефон. Эл.адрес</a:t>
            </a:r>
          </a:p>
          <a:p>
            <a:pPr algn="l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Название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медорганизации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Конкретная дата госпитализации должна быть уточнена за 2-3 недели до госпитализации.</a:t>
            </a:r>
          </a:p>
        </p:txBody>
      </p:sp>
      <p:sp>
        <p:nvSpPr>
          <p:cNvPr id="4" name="Shape 138"/>
          <p:cNvSpPr/>
          <p:nvPr/>
        </p:nvSpPr>
        <p:spPr>
          <a:xfrm>
            <a:off x="0" y="9454876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376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>
            <a:off x="5048515" y="8853502"/>
            <a:ext cx="2907789" cy="594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3200" b="1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CPPHMAO.RU</a:t>
            </a:r>
          </a:p>
        </p:txBody>
      </p:sp>
      <p:pic>
        <p:nvPicPr>
          <p:cNvPr id="43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9088" y="-4061640"/>
            <a:ext cx="15394897" cy="11894890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Shape 438"/>
          <p:cNvSpPr/>
          <p:nvPr/>
        </p:nvSpPr>
        <p:spPr>
          <a:xfrm>
            <a:off x="1035936" y="2877065"/>
            <a:ext cx="10663117" cy="124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74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Спасибо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внимание</a:t>
            </a:r>
            <a:r>
              <a:rPr dirty="0"/>
              <a:t>!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9" y="7481902"/>
            <a:ext cx="3060700" cy="1371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Фон11231.jpg"/>
          <p:cNvPicPr>
            <a:picLocks noChangeAspect="1"/>
          </p:cNvPicPr>
          <p:nvPr/>
        </p:nvPicPr>
        <p:blipFill>
          <a:blip r:embed="rId3">
            <a:alphaModFix amt="14498"/>
            <a:extLst/>
          </a:blip>
          <a:stretch>
            <a:fillRect/>
          </a:stretch>
        </p:blipFill>
        <p:spPr>
          <a:xfrm>
            <a:off x="-1303853" y="1016708"/>
            <a:ext cx="14646583" cy="982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2693032" y="323657"/>
            <a:ext cx="9262145" cy="902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5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600" b="1" dirty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Профессиональная заболеваемость </a:t>
            </a:r>
          </a:p>
          <a:p>
            <a:pPr algn="l">
              <a:defRPr sz="25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600" b="1" dirty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в </a:t>
            </a:r>
            <a:r>
              <a:rPr lang="ru-RU" sz="2600" b="1" dirty="0" smtClean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субъектах </a:t>
            </a:r>
            <a:r>
              <a:rPr lang="ru-RU" sz="2600" b="1" dirty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Российской Федерации за 2016-2018 годы</a:t>
            </a:r>
            <a:endParaRPr sz="2600" b="1" dirty="0">
              <a:solidFill>
                <a:srgbClr val="C82506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-10966" y="9491597"/>
            <a:ext cx="13026761" cy="255852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441799" y="1189640"/>
            <a:ext cx="53694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/>
              <a:t>3</a:t>
            </a:r>
          </a:p>
        </p:txBody>
      </p:sp>
      <p:pic>
        <p:nvPicPr>
          <p:cNvPr id="25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96532"/>
              </p:ext>
            </p:extLst>
          </p:nvPr>
        </p:nvGraphicFramePr>
        <p:xfrm>
          <a:off x="1079306" y="1843783"/>
          <a:ext cx="11242623" cy="7557073"/>
        </p:xfrm>
        <a:graphic>
          <a:graphicData uri="http://schemas.openxmlformats.org/drawingml/2006/table">
            <a:tbl>
              <a:tblPr/>
              <a:tblGrid>
                <a:gridCol w="5486400"/>
                <a:gridCol w="1978701"/>
                <a:gridCol w="1903751"/>
                <a:gridCol w="1873771"/>
              </a:tblGrid>
              <a:tr h="274698">
                <a:tc gridSpan="4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Российская Федерация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Республика Хакасия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12,14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Республика Саха (Якутия)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Кемеровская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13,24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Республика Коми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13,12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9,32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Мурманская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6,61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Чукотский автономный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6,84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Республика Бурятия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Забайкальский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Красноярский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Ненецкий автономный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Хабаровский край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Иркутская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Магаданская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Челябинская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Ростовская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Самарская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Республика 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Республика Карелия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Ульяновская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Оренбургская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Вологодская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Ханты-Мансийский автономный округ - Югра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Белгородская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958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Фон11231.jpg"/>
          <p:cNvPicPr>
            <a:picLocks noChangeAspect="1"/>
          </p:cNvPicPr>
          <p:nvPr/>
        </p:nvPicPr>
        <p:blipFill>
          <a:blip r:embed="rId3">
            <a:alphaModFix amt="14498"/>
            <a:extLst/>
          </a:blip>
          <a:stretch>
            <a:fillRect/>
          </a:stretch>
        </p:blipFill>
        <p:spPr>
          <a:xfrm>
            <a:off x="-1303853" y="1069014"/>
            <a:ext cx="14646583" cy="982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2693032" y="339071"/>
            <a:ext cx="7963660" cy="87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 П</a:t>
            </a:r>
            <a:r>
              <a:rPr dirty="0" err="1" smtClean="0"/>
              <a:t>рофессиональн</a:t>
            </a:r>
            <a:r>
              <a:rPr lang="ru-RU" dirty="0" err="1" smtClean="0"/>
              <a:t>ая</a:t>
            </a:r>
            <a:r>
              <a:rPr dirty="0" smtClean="0"/>
              <a:t> </a:t>
            </a:r>
            <a:r>
              <a:rPr dirty="0" err="1" smtClean="0"/>
              <a:t>заболеваемост</a:t>
            </a:r>
            <a:r>
              <a:rPr lang="ru-RU" dirty="0" smtClean="0"/>
              <a:t>ь в </a:t>
            </a:r>
            <a:endParaRPr dirty="0"/>
          </a:p>
          <a:p>
            <a:pPr algn="l">
              <a:defRPr sz="2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 </a:t>
            </a:r>
            <a:r>
              <a:rPr dirty="0" err="1" smtClean="0"/>
              <a:t>Ханты-Мансийск</a:t>
            </a:r>
            <a:r>
              <a:rPr lang="ru-RU" dirty="0" smtClean="0"/>
              <a:t>ом</a:t>
            </a:r>
            <a:r>
              <a:rPr dirty="0" smtClean="0"/>
              <a:t> </a:t>
            </a:r>
            <a:r>
              <a:rPr dirty="0" err="1" smtClean="0"/>
              <a:t>автономно</a:t>
            </a:r>
            <a:r>
              <a:rPr lang="ru-RU" dirty="0" smtClean="0"/>
              <a:t>м</a:t>
            </a:r>
            <a:r>
              <a:rPr dirty="0" smtClean="0"/>
              <a:t> </a:t>
            </a:r>
            <a:r>
              <a:rPr dirty="0" err="1" smtClean="0"/>
              <a:t>округ</a:t>
            </a:r>
            <a:r>
              <a:rPr lang="ru-RU" dirty="0" smtClean="0"/>
              <a:t>е</a:t>
            </a:r>
            <a:r>
              <a:rPr dirty="0" smtClean="0"/>
              <a:t> </a:t>
            </a:r>
            <a:r>
              <a:rPr dirty="0"/>
              <a:t>– </a:t>
            </a:r>
            <a:r>
              <a:rPr dirty="0" err="1" smtClean="0"/>
              <a:t>Югр</a:t>
            </a:r>
            <a:r>
              <a:rPr lang="ru-RU" dirty="0" smtClean="0"/>
              <a:t>е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55" name="Shape 255"/>
          <p:cNvSpPr/>
          <p:nvPr/>
        </p:nvSpPr>
        <p:spPr>
          <a:xfrm>
            <a:off x="-10966" y="9491597"/>
            <a:ext cx="13026761" cy="255852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1441799" y="1189640"/>
            <a:ext cx="53694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/>
              <a:t>4</a:t>
            </a:r>
            <a:endParaRPr dirty="0"/>
          </a:p>
        </p:txBody>
      </p:sp>
      <p:pic>
        <p:nvPicPr>
          <p:cNvPr id="25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58" name="Chart 258"/>
          <p:cNvGraphicFramePr/>
          <p:nvPr>
            <p:extLst>
              <p:ext uri="{D42A27DB-BD31-4B8C-83A1-F6EECF244321}">
                <p14:modId xmlns:p14="http://schemas.microsoft.com/office/powerpoint/2010/main" val="2254075599"/>
              </p:ext>
            </p:extLst>
          </p:nvPr>
        </p:nvGraphicFramePr>
        <p:xfrm>
          <a:off x="1180842" y="2681728"/>
          <a:ext cx="11590791" cy="599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09064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Фон11231.jpg"/>
          <p:cNvPicPr>
            <a:picLocks noChangeAspect="1"/>
          </p:cNvPicPr>
          <p:nvPr/>
        </p:nvPicPr>
        <p:blipFill>
          <a:blip r:embed="rId3">
            <a:alphaModFix amt="14498"/>
            <a:extLst/>
          </a:blip>
          <a:stretch>
            <a:fillRect/>
          </a:stretch>
        </p:blipFill>
        <p:spPr>
          <a:xfrm>
            <a:off x="-1303853" y="1016708"/>
            <a:ext cx="14646583" cy="982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2693039" y="339071"/>
            <a:ext cx="9016833" cy="87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Выявление профессиональных заболеваний </a:t>
            </a:r>
          </a:p>
          <a:p>
            <a:pPr algn="l">
              <a:defRPr sz="2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/>
              <a:t>в медицинских организациях ХМАО – Югры в 2019 году</a:t>
            </a:r>
            <a:endParaRPr dirty="0"/>
          </a:p>
        </p:txBody>
      </p:sp>
      <p:sp>
        <p:nvSpPr>
          <p:cNvPr id="255" name="Shape 255"/>
          <p:cNvSpPr/>
          <p:nvPr/>
        </p:nvSpPr>
        <p:spPr>
          <a:xfrm>
            <a:off x="-10966" y="9491597"/>
            <a:ext cx="13026761" cy="255852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1441799" y="1189640"/>
            <a:ext cx="53694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5</a:t>
            </a:r>
            <a:endParaRPr dirty="0"/>
          </a:p>
        </p:txBody>
      </p:sp>
      <p:pic>
        <p:nvPicPr>
          <p:cNvPr id="25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58" name="Chart 258"/>
          <p:cNvGraphicFramePr/>
          <p:nvPr>
            <p:extLst>
              <p:ext uri="{D42A27DB-BD31-4B8C-83A1-F6EECF244321}">
                <p14:modId xmlns:p14="http://schemas.microsoft.com/office/powerpoint/2010/main" val="3319440590"/>
              </p:ext>
            </p:extLst>
          </p:nvPr>
        </p:nvGraphicFramePr>
        <p:xfrm>
          <a:off x="689550" y="2681728"/>
          <a:ext cx="12082071" cy="599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31996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фон2.png"/>
          <p:cNvPicPr>
            <a:picLocks noChangeAspect="1"/>
          </p:cNvPicPr>
          <p:nvPr/>
        </p:nvPicPr>
        <p:blipFill>
          <a:blip r:embed="rId3">
            <a:alphaModFix amt="7599"/>
            <a:extLst/>
          </a:blip>
          <a:stretch>
            <a:fillRect/>
          </a:stretch>
        </p:blipFill>
        <p:spPr>
          <a:xfrm>
            <a:off x="-233150" y="-126130"/>
            <a:ext cx="15797724" cy="987357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470923" y="2650067"/>
            <a:ext cx="2937737" cy="677996"/>
          </a:xfrm>
          <a:prstGeom prst="roundRect">
            <a:avLst>
              <a:gd name="adj" fmla="val 28098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25400" dir="2388334" rotWithShape="0">
              <a:srgbClr val="000000">
                <a:alpha val="48057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671889" y="231450"/>
            <a:ext cx="6524163" cy="151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Охрана здоровья работающего населения, 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сохранение трудового долголетия  – 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основная цель деятельности</a:t>
            </a:r>
          </a:p>
          <a:p>
            <a:pPr>
              <a:defRPr sz="2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профпатологической службы</a:t>
            </a:r>
          </a:p>
        </p:txBody>
      </p:sp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2604054" y="-96857"/>
            <a:ext cx="7384976" cy="130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Охрана</a:t>
            </a:r>
            <a:r>
              <a:rPr dirty="0"/>
              <a:t> </a:t>
            </a:r>
            <a:r>
              <a:rPr dirty="0" err="1"/>
              <a:t>здоровья</a:t>
            </a:r>
            <a:r>
              <a:rPr dirty="0"/>
              <a:t> </a:t>
            </a:r>
            <a:r>
              <a:rPr dirty="0" err="1"/>
              <a:t>работающего</a:t>
            </a:r>
            <a:r>
              <a:rPr dirty="0"/>
              <a:t> </a:t>
            </a:r>
            <a:r>
              <a:rPr dirty="0" err="1"/>
              <a:t>населения</a:t>
            </a:r>
            <a:r>
              <a:rPr dirty="0"/>
              <a:t>, </a:t>
            </a:r>
          </a:p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сохранение </a:t>
            </a:r>
            <a:r>
              <a:rPr dirty="0" err="1"/>
              <a:t>трудового</a:t>
            </a:r>
            <a:r>
              <a:rPr dirty="0"/>
              <a:t> </a:t>
            </a:r>
            <a:r>
              <a:rPr dirty="0" err="1" smtClean="0"/>
              <a:t>долголетия</a:t>
            </a:r>
            <a:r>
              <a:rPr lang="ru-RU" dirty="0" smtClean="0"/>
              <a:t> –</a:t>
            </a:r>
          </a:p>
          <a:p>
            <a:pPr algn="l">
              <a:defRPr sz="26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2604058" y="935002"/>
            <a:ext cx="10049167" cy="90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основная цель деятельности профпатологической службы</a:t>
            </a:r>
          </a:p>
        </p:txBody>
      </p:sp>
      <p:sp>
        <p:nvSpPr>
          <p:cNvPr id="131" name="Shape 131"/>
          <p:cNvSpPr/>
          <p:nvPr/>
        </p:nvSpPr>
        <p:spPr>
          <a:xfrm>
            <a:off x="861535" y="2650099"/>
            <a:ext cx="1902706" cy="71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 algn="l"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 smtClean="0"/>
              <a:t>Задач</a:t>
            </a:r>
            <a:r>
              <a:rPr lang="ru-RU" dirty="0" smtClean="0"/>
              <a:t>а</a:t>
            </a:r>
          </a:p>
        </p:txBody>
      </p:sp>
      <p:sp>
        <p:nvSpPr>
          <p:cNvPr id="134" name="Shape 134"/>
          <p:cNvSpPr/>
          <p:nvPr/>
        </p:nvSpPr>
        <p:spPr>
          <a:xfrm>
            <a:off x="269257" y="3897809"/>
            <a:ext cx="1543634" cy="3211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202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accent5">
                    <a:alpha val="37000"/>
                  </a:schemeClr>
                </a:solidFill>
              </a:rPr>
              <a:t>2</a:t>
            </a:r>
            <a:endParaRPr dirty="0">
              <a:solidFill>
                <a:schemeClr val="accent5">
                  <a:alpha val="37000"/>
                </a:schemeClr>
              </a:solidFill>
            </a:endParaRPr>
          </a:p>
        </p:txBody>
      </p:sp>
      <p:pic>
        <p:nvPicPr>
          <p:cNvPr id="137" name="Качество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03977" y="2027724"/>
            <a:ext cx="2165350" cy="216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-10966" y="9414272"/>
            <a:ext cx="13026761" cy="333175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441799" y="1189640"/>
            <a:ext cx="53694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6</a:t>
            </a:r>
            <a:endParaRPr dirty="0"/>
          </a:p>
        </p:txBody>
      </p:sp>
      <p:pic>
        <p:nvPicPr>
          <p:cNvPr id="14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47242" y="7143546"/>
            <a:ext cx="6322839" cy="487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71" tIns="50771" rIns="50771" bIns="50771" anchor="ctr">
            <a:spAutoFit/>
          </a:bodyPr>
          <a:lstStyle>
            <a:lvl1pPr>
              <a:defRPr sz="2500"/>
            </a:lvl1pPr>
          </a:lstStyle>
          <a:p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6723501" y="6207975"/>
            <a:ext cx="6121613" cy="487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71" tIns="50771" rIns="50771" bIns="50771" anchor="ctr">
            <a:spAutoFit/>
          </a:bodyPr>
          <a:lstStyle>
            <a:lvl1pPr>
              <a:defRPr sz="2500"/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77016" y="4396165"/>
            <a:ext cx="6502400" cy="2092877"/>
          </a:xfrm>
          <a:prstGeom prst="rect">
            <a:avLst/>
          </a:prstGeom>
        </p:spPr>
        <p:txBody>
          <a:bodyPr lIns="91392" tIns="45695" rIns="91392" bIns="45695">
            <a:spAutoFit/>
          </a:bodyPr>
          <a:lstStyle/>
          <a:p>
            <a:r>
              <a:rPr lang="ru-RU" sz="2600" dirty="0"/>
              <a:t>Обеспечение качества проведения обязательных медицинских осмотров, экспертизы профессиональной пригодности и экспертизы связи заболевания с профессией</a:t>
            </a:r>
          </a:p>
        </p:txBody>
      </p:sp>
      <p:sp>
        <p:nvSpPr>
          <p:cNvPr id="19" name="Shape 126"/>
          <p:cNvSpPr/>
          <p:nvPr/>
        </p:nvSpPr>
        <p:spPr>
          <a:xfrm>
            <a:off x="8179416" y="2690943"/>
            <a:ext cx="2937737" cy="677996"/>
          </a:xfrm>
          <a:prstGeom prst="roundRect">
            <a:avLst>
              <a:gd name="adj" fmla="val 28098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25400" dir="2388334" rotWithShape="0">
              <a:srgbClr val="000000">
                <a:alpha val="48057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lang="ru-RU" sz="4000" b="1" dirty="0"/>
              <a:t>Проблема</a:t>
            </a:r>
            <a:endParaRPr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51398" y="6956280"/>
            <a:ext cx="6502400" cy="1292611"/>
          </a:xfrm>
          <a:prstGeom prst="rect">
            <a:avLst/>
          </a:prstGeom>
        </p:spPr>
        <p:txBody>
          <a:bodyPr lIns="91392" tIns="45695" rIns="91392" bIns="45695">
            <a:spAutoFit/>
          </a:bodyPr>
          <a:lstStyle/>
          <a:p>
            <a:pPr lvl="0"/>
            <a:r>
              <a:rPr lang="ru-RU" sz="2600" dirty="0"/>
              <a:t>Снижение качества медицинских </a:t>
            </a:r>
            <a:r>
              <a:rPr lang="ru-RU" sz="2600" dirty="0" smtClean="0"/>
              <a:t>осмотров, отсутствие подозрений на профессиональные заболевания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3849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Working-Through-Winter-Educating-Your-Employees-e1515098454407-filtered.jpeg"/>
          <p:cNvPicPr>
            <a:picLocks noChangeAspect="1"/>
          </p:cNvPicPr>
          <p:nvPr/>
        </p:nvPicPr>
        <p:blipFill>
          <a:blip r:embed="rId3">
            <a:alphaModFix amt="26950"/>
            <a:extLst/>
          </a:blip>
          <a:stretch>
            <a:fillRect/>
          </a:stretch>
        </p:blipFill>
        <p:spPr>
          <a:xfrm>
            <a:off x="-948267" y="-35119"/>
            <a:ext cx="14297165" cy="9543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2678283" y="169380"/>
            <a:ext cx="8160830" cy="87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/>
          <a:p>
            <a:pPr algn="l">
              <a:defRPr sz="2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Сведения</a:t>
            </a:r>
            <a:r>
              <a:rPr dirty="0"/>
              <a:t> о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заболеваемости</a:t>
            </a:r>
            <a:endParaRPr dirty="0"/>
          </a:p>
          <a:p>
            <a:pPr algn="l">
              <a:defRPr sz="2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в </a:t>
            </a:r>
            <a:r>
              <a:rPr dirty="0" err="1" smtClean="0"/>
              <a:t>Ханты-Мансийском</a:t>
            </a:r>
            <a:r>
              <a:rPr dirty="0" smtClean="0"/>
              <a:t> </a:t>
            </a:r>
            <a:r>
              <a:rPr dirty="0"/>
              <a:t>автономном округе – Югре </a:t>
            </a:r>
          </a:p>
        </p:txBody>
      </p:sp>
      <p:sp>
        <p:nvSpPr>
          <p:cNvPr id="300" name="Shape 300"/>
          <p:cNvSpPr/>
          <p:nvPr/>
        </p:nvSpPr>
        <p:spPr>
          <a:xfrm>
            <a:off x="-10966" y="9491597"/>
            <a:ext cx="13026761" cy="255852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1441799" y="1189640"/>
            <a:ext cx="53694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/>
              <a:t>7</a:t>
            </a:r>
            <a:endParaRPr dirty="0"/>
          </a:p>
        </p:txBody>
      </p:sp>
      <p:pic>
        <p:nvPicPr>
          <p:cNvPr id="30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2208544" y="1258199"/>
            <a:ext cx="9813567" cy="87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71" tIns="50771" rIns="50771" bIns="50771" anchor="ctr">
            <a:spAutoFit/>
          </a:bodyPr>
          <a:lstStyle>
            <a:lvl1pPr>
              <a:defRPr sz="2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Удельный</a:t>
            </a:r>
            <a:r>
              <a:rPr dirty="0"/>
              <a:t> </a:t>
            </a:r>
            <a:r>
              <a:rPr dirty="0" err="1"/>
              <a:t>вес</a:t>
            </a:r>
            <a:r>
              <a:rPr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подозрений</a:t>
            </a:r>
            <a:r>
              <a:rPr lang="ru-RU" dirty="0" smtClean="0"/>
              <a:t> на </a:t>
            </a:r>
            <a:r>
              <a:rPr dirty="0" err="1" smtClean="0"/>
              <a:t>профессиональны</a:t>
            </a:r>
            <a:r>
              <a:rPr lang="ru-RU" dirty="0" smtClean="0"/>
              <a:t>е</a:t>
            </a:r>
            <a:r>
              <a:rPr dirty="0" smtClean="0"/>
              <a:t> </a:t>
            </a:r>
            <a:r>
              <a:rPr dirty="0" err="1" smtClean="0"/>
              <a:t>заболевани</a:t>
            </a:r>
            <a:r>
              <a:rPr lang="ru-RU" dirty="0" smtClean="0"/>
              <a:t>я</a:t>
            </a:r>
            <a:r>
              <a:rPr dirty="0" smtClean="0"/>
              <a:t>, </a:t>
            </a:r>
            <a:r>
              <a:rPr dirty="0" err="1" smtClean="0"/>
              <a:t>выявленны</a:t>
            </a:r>
            <a:r>
              <a:rPr lang="ru-RU" dirty="0" smtClean="0"/>
              <a:t>х</a:t>
            </a:r>
            <a:r>
              <a:rPr dirty="0" smtClean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проведении</a:t>
            </a:r>
            <a:r>
              <a:rPr dirty="0"/>
              <a:t> ПМО</a:t>
            </a:r>
          </a:p>
        </p:txBody>
      </p:sp>
      <p:graphicFrame>
        <p:nvGraphicFramePr>
          <p:cNvPr id="304" name="Chart 304"/>
          <p:cNvGraphicFramePr/>
          <p:nvPr>
            <p:extLst>
              <p:ext uri="{D42A27DB-BD31-4B8C-83A1-F6EECF244321}">
                <p14:modId xmlns:p14="http://schemas.microsoft.com/office/powerpoint/2010/main" val="3295042455"/>
              </p:ext>
            </p:extLst>
          </p:nvPr>
        </p:nvGraphicFramePr>
        <p:xfrm>
          <a:off x="1049311" y="2230922"/>
          <a:ext cx="10972800" cy="662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43919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очередь.png"/>
          <p:cNvPicPr>
            <a:picLocks noChangeAspect="1"/>
          </p:cNvPicPr>
          <p:nvPr/>
        </p:nvPicPr>
        <p:blipFill>
          <a:blip r:embed="rId3">
            <a:alphaModFix amt="18857"/>
            <a:extLst/>
          </a:blip>
          <a:stretch>
            <a:fillRect/>
          </a:stretch>
        </p:blipFill>
        <p:spPr>
          <a:xfrm>
            <a:off x="0" y="3650206"/>
            <a:ext cx="13004800" cy="3349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3866" y="-1835047"/>
            <a:ext cx="13682332" cy="4516789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2538173" y="560712"/>
            <a:ext cx="8289070" cy="487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 algn="l">
              <a:defRPr sz="2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Проведение обязательных </a:t>
            </a:r>
            <a:r>
              <a:rPr dirty="0" err="1"/>
              <a:t>медицинских</a:t>
            </a:r>
            <a:r>
              <a:rPr dirty="0"/>
              <a:t> </a:t>
            </a:r>
            <a:r>
              <a:rPr lang="ru-RU" dirty="0" smtClean="0"/>
              <a:t>о</a:t>
            </a:r>
            <a:r>
              <a:rPr dirty="0" err="1" smtClean="0"/>
              <a:t>смотров</a:t>
            </a:r>
            <a:endParaRPr dirty="0"/>
          </a:p>
        </p:txBody>
      </p:sp>
      <p:sp>
        <p:nvSpPr>
          <p:cNvPr id="234" name="Shape 234"/>
          <p:cNvSpPr/>
          <p:nvPr/>
        </p:nvSpPr>
        <p:spPr>
          <a:xfrm>
            <a:off x="-10966" y="9414272"/>
            <a:ext cx="13026761" cy="33317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771" tIns="50771" rIns="50771" bIns="50771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1398218" y="1189640"/>
            <a:ext cx="536947" cy="104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6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 smtClean="0"/>
              <a:t>8</a:t>
            </a:r>
            <a:endParaRPr dirty="0"/>
          </a:p>
        </p:txBody>
      </p:sp>
      <p:pic>
        <p:nvPicPr>
          <p:cNvPr id="23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657" y="108575"/>
            <a:ext cx="1674342" cy="96043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2538173" y="1541507"/>
            <a:ext cx="102598" cy="502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 algn="l">
              <a:defRPr sz="2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graphicFrame>
        <p:nvGraphicFramePr>
          <p:cNvPr id="238" name="Chart 238"/>
          <p:cNvGraphicFramePr/>
          <p:nvPr>
            <p:extLst>
              <p:ext uri="{D42A27DB-BD31-4B8C-83A1-F6EECF244321}">
                <p14:modId xmlns:p14="http://schemas.microsoft.com/office/powerpoint/2010/main" val="4121262806"/>
              </p:ext>
            </p:extLst>
          </p:nvPr>
        </p:nvGraphicFramePr>
        <p:xfrm>
          <a:off x="1481505" y="2030605"/>
          <a:ext cx="9758273" cy="732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9" name="Shape 239"/>
          <p:cNvSpPr/>
          <p:nvPr/>
        </p:nvSpPr>
        <p:spPr>
          <a:xfrm>
            <a:off x="3340206" y="7699058"/>
            <a:ext cx="882288" cy="47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3000"/>
            </a:lvl1pPr>
          </a:lstStyle>
          <a:p>
            <a:r>
              <a:rPr lang="ru-RU" sz="2400" dirty="0"/>
              <a:t>0,051</a:t>
            </a:r>
            <a:endParaRPr sz="2400" dirty="0"/>
          </a:p>
        </p:txBody>
      </p:sp>
      <p:sp>
        <p:nvSpPr>
          <p:cNvPr id="240" name="Shape 240"/>
          <p:cNvSpPr/>
          <p:nvPr/>
        </p:nvSpPr>
        <p:spPr>
          <a:xfrm>
            <a:off x="5341624" y="7693824"/>
            <a:ext cx="882288" cy="47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3000"/>
            </a:lvl1pPr>
          </a:lstStyle>
          <a:p>
            <a:r>
              <a:rPr lang="ru-RU" sz="2400" dirty="0"/>
              <a:t>0,053</a:t>
            </a:r>
            <a:endParaRPr sz="2400" dirty="0"/>
          </a:p>
        </p:txBody>
      </p:sp>
      <p:sp>
        <p:nvSpPr>
          <p:cNvPr id="241" name="Shape 241"/>
          <p:cNvSpPr/>
          <p:nvPr/>
        </p:nvSpPr>
        <p:spPr>
          <a:xfrm>
            <a:off x="7612387" y="7693824"/>
            <a:ext cx="882288" cy="47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3000"/>
            </a:lvl1pPr>
          </a:lstStyle>
          <a:p>
            <a:r>
              <a:rPr lang="ru-RU" sz="2400" dirty="0"/>
              <a:t>0,049</a:t>
            </a:r>
            <a:endParaRPr sz="2400" dirty="0"/>
          </a:p>
        </p:txBody>
      </p:sp>
      <p:sp>
        <p:nvSpPr>
          <p:cNvPr id="242" name="Shape 242"/>
          <p:cNvSpPr/>
          <p:nvPr/>
        </p:nvSpPr>
        <p:spPr>
          <a:xfrm>
            <a:off x="76048" y="7787564"/>
            <a:ext cx="3268465" cy="42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71" tIns="50771" rIns="50771" bIns="50771" anchor="ctr">
            <a:spAutoFit/>
          </a:bodyPr>
          <a:lstStyle>
            <a:lvl1pPr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 smtClean="0"/>
              <a:t>Процент</a:t>
            </a:r>
            <a:r>
              <a:rPr dirty="0" smtClean="0"/>
              <a:t> </a:t>
            </a:r>
            <a:r>
              <a:rPr lang="ru-RU" dirty="0" smtClean="0"/>
              <a:t>выявления ПЗ</a:t>
            </a:r>
          </a:p>
        </p:txBody>
      </p:sp>
    </p:spTree>
    <p:extLst>
      <p:ext uri="{BB962C8B-B14F-4D97-AF65-F5344CB8AC3E}">
        <p14:creationId xmlns:p14="http://schemas.microsoft.com/office/powerpoint/2010/main" val="3519614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Для презентаций_вар1" id="{3A010EF7-89AC-EA4F-9C39-F765F3B912EA}" vid="{C1B42A4A-0720-A644-AB0E-8D23F3DA5881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2996</Words>
  <Application>Microsoft Office PowerPoint</Application>
  <PresentationFormat>Произвольный</PresentationFormat>
  <Paragraphs>451</Paragraphs>
  <Slides>36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White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Ирина Владимировна</dc:creator>
  <cp:lastModifiedBy>Ильхужина Елена Валерьевна</cp:lastModifiedBy>
  <cp:revision>93</cp:revision>
  <dcterms:modified xsi:type="dcterms:W3CDTF">2019-11-19T05:00:24Z</dcterms:modified>
</cp:coreProperties>
</file>